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84" r:id="rId3"/>
    <p:sldId id="286" r:id="rId4"/>
    <p:sldId id="294" r:id="rId5"/>
    <p:sldId id="287" r:id="rId6"/>
    <p:sldId id="285" r:id="rId7"/>
    <p:sldId id="290" r:id="rId8"/>
    <p:sldId id="288" r:id="rId9"/>
    <p:sldId id="289" r:id="rId10"/>
    <p:sldId id="291" r:id="rId11"/>
    <p:sldId id="292" r:id="rId12"/>
    <p:sldId id="293" r:id="rId13"/>
  </p:sldIdLst>
  <p:sldSz cx="9144000" cy="6858000" type="screen4x3"/>
  <p:notesSz cx="6888163" cy="100187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288"/>
    <a:srgbClr val="502D7F"/>
    <a:srgbClr val="A2AD00"/>
    <a:srgbClr val="008B95"/>
    <a:srgbClr val="FFC82E"/>
    <a:srgbClr val="DE4561"/>
    <a:srgbClr val="3DB7E4"/>
    <a:srgbClr val="3742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530" autoAdjust="0"/>
  </p:normalViewPr>
  <p:slideViewPr>
    <p:cSldViewPr>
      <p:cViewPr>
        <p:scale>
          <a:sx n="123" d="100"/>
          <a:sy n="123" d="100"/>
        </p:scale>
        <p:origin x="-1284" y="-33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4500" cy="50165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902075" y="0"/>
            <a:ext cx="2984500" cy="501650"/>
          </a:xfrm>
          <a:prstGeom prst="rect">
            <a:avLst/>
          </a:prstGeom>
        </p:spPr>
        <p:txBody>
          <a:bodyPr vert="horz" lIns="91440" tIns="45720" rIns="91440" bIns="45720" rtlCol="0"/>
          <a:lstStyle>
            <a:lvl1pPr algn="r">
              <a:defRPr sz="1200"/>
            </a:lvl1pPr>
          </a:lstStyle>
          <a:p>
            <a:fld id="{F3AFF541-662C-4373-A971-78D1490BA3DF}" type="datetimeFigureOut">
              <a:rPr lang="en-NZ" smtClean="0"/>
              <a:t>4/02/2013</a:t>
            </a:fld>
            <a:endParaRPr lang="en-NZ"/>
          </a:p>
        </p:txBody>
      </p:sp>
      <p:sp>
        <p:nvSpPr>
          <p:cNvPr id="4" name="Slide Image Placeholder 3"/>
          <p:cNvSpPr>
            <a:spLocks noGrp="1" noRot="1" noChangeAspect="1"/>
          </p:cNvSpPr>
          <p:nvPr>
            <p:ph type="sldImg" idx="2"/>
          </p:nvPr>
        </p:nvSpPr>
        <p:spPr>
          <a:xfrm>
            <a:off x="939800" y="750888"/>
            <a:ext cx="5008563" cy="3757612"/>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8975" y="4759325"/>
            <a:ext cx="5510213" cy="45085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9515475"/>
            <a:ext cx="2984500" cy="50165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902075" y="9515475"/>
            <a:ext cx="2984500" cy="501650"/>
          </a:xfrm>
          <a:prstGeom prst="rect">
            <a:avLst/>
          </a:prstGeom>
        </p:spPr>
        <p:txBody>
          <a:bodyPr vert="horz" lIns="91440" tIns="45720" rIns="91440" bIns="45720" rtlCol="0" anchor="b"/>
          <a:lstStyle>
            <a:lvl1pPr algn="r">
              <a:defRPr sz="1200"/>
            </a:lvl1pPr>
          </a:lstStyle>
          <a:p>
            <a:fld id="{A399DC55-8681-4D81-9106-E2A763AB9390}" type="slidenum">
              <a:rPr lang="en-NZ" smtClean="0"/>
              <a:t>‹#›</a:t>
            </a:fld>
            <a:endParaRPr lang="en-NZ"/>
          </a:p>
        </p:txBody>
      </p:sp>
    </p:spTree>
    <p:extLst>
      <p:ext uri="{BB962C8B-B14F-4D97-AF65-F5344CB8AC3E}">
        <p14:creationId xmlns:p14="http://schemas.microsoft.com/office/powerpoint/2010/main" val="9452203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rgbClr val="005288"/>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829816" y="2780928"/>
            <a:ext cx="7772400" cy="1470025"/>
          </a:xfrm>
        </p:spPr>
        <p:txBody>
          <a:bodyPr>
            <a:normAutofit/>
          </a:bodyPr>
          <a:lstStyle>
            <a:lvl1pPr algn="r">
              <a:defRPr sz="4400">
                <a:solidFill>
                  <a:schemeClr val="bg1"/>
                </a:solidFill>
              </a:defRPr>
            </a:lvl1pPr>
          </a:lstStyle>
          <a:p>
            <a:r>
              <a:rPr lang="en-US" dirty="0" smtClean="0"/>
              <a:t>SUBJECT</a:t>
            </a:r>
            <a:endParaRPr lang="en-NZ" dirty="0"/>
          </a:p>
        </p:txBody>
      </p:sp>
      <p:sp>
        <p:nvSpPr>
          <p:cNvPr id="3" name="Subtitle 2"/>
          <p:cNvSpPr>
            <a:spLocks noGrp="1"/>
          </p:cNvSpPr>
          <p:nvPr>
            <p:ph type="subTitle" idx="1" hasCustomPrompt="1"/>
          </p:nvPr>
        </p:nvSpPr>
        <p:spPr>
          <a:xfrm>
            <a:off x="1515616" y="4653136"/>
            <a:ext cx="7088832" cy="406896"/>
          </a:xfrm>
        </p:spPr>
        <p:txBody>
          <a:bodyPr>
            <a:normAutofit/>
          </a:bodyPr>
          <a:lstStyle>
            <a:lvl1pPr marL="0" indent="0" algn="r">
              <a:buNone/>
              <a:defRPr sz="2000" b="1">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DATE</a:t>
            </a:r>
            <a:endParaRPr lang="en-NZ" dirty="0"/>
          </a:p>
        </p:txBody>
      </p:sp>
      <p:pic>
        <p:nvPicPr>
          <p:cNvPr id="5" name="FAF-Globe.png"/>
          <p:cNvPicPr>
            <a:picLocks noChangeAspect="1"/>
          </p:cNvPicPr>
          <p:nvPr userDrawn="1"/>
        </p:nvPicPr>
        <p:blipFill>
          <a:blip r:embed="rId2"/>
          <a:srcRect/>
          <a:stretch>
            <a:fillRect/>
          </a:stretch>
        </p:blipFill>
        <p:spPr bwMode="auto">
          <a:xfrm>
            <a:off x="-1548680" y="-675456"/>
            <a:ext cx="7112804" cy="6480720"/>
          </a:xfrm>
          <a:prstGeom prst="rect">
            <a:avLst/>
          </a:prstGeom>
          <a:noFill/>
          <a:ln w="9525">
            <a:noFill/>
            <a:miter lim="800000"/>
            <a:headEnd/>
            <a:tailEnd/>
          </a:ln>
        </p:spPr>
      </p:pic>
      <p:pic>
        <p:nvPicPr>
          <p:cNvPr id="4" name="Picture 3"/>
          <p:cNvPicPr>
            <a:picLocks noChangeAspect="1"/>
          </p:cNvPicPr>
          <p:nvPr userDrawn="1"/>
        </p:nvPicPr>
        <p:blipFill>
          <a:blip r:embed="rId3" cstate="print">
            <a:clrChange>
              <a:clrFrom>
                <a:srgbClr val="1B9739"/>
              </a:clrFrom>
              <a:clrTo>
                <a:srgbClr val="1B9739">
                  <a:alpha val="0"/>
                </a:srgbClr>
              </a:clrTo>
            </a:clrChange>
            <a:extLst>
              <a:ext uri="{28A0092B-C50C-407E-A947-70E740481C1C}">
                <a14:useLocalDpi xmlns:a14="http://schemas.microsoft.com/office/drawing/2010/main" val="0"/>
              </a:ext>
            </a:extLst>
          </a:blip>
          <a:stretch>
            <a:fillRect/>
          </a:stretch>
        </p:blipFill>
        <p:spPr>
          <a:xfrm>
            <a:off x="5868144" y="260648"/>
            <a:ext cx="2743200" cy="2743200"/>
          </a:xfrm>
          <a:prstGeom prst="rect">
            <a:avLst/>
          </a:prstGeom>
        </p:spPr>
      </p:pic>
      <p:pic>
        <p:nvPicPr>
          <p:cNvPr id="7" name="Picture 2"/>
          <p:cNvPicPr>
            <a:picLocks noChangeAspect="1" noChangeArrowheads="1"/>
          </p:cNvPicPr>
          <p:nvPr userDrawn="1"/>
        </p:nvPicPr>
        <p:blipFill rotWithShape="1">
          <a:blip r:embed="rId4">
            <a:extLst>
              <a:ext uri="{28A0092B-C50C-407E-A947-70E740481C1C}">
                <a14:useLocalDpi xmlns:a14="http://schemas.microsoft.com/office/drawing/2010/main" val="0"/>
              </a:ext>
            </a:extLst>
          </a:blip>
          <a:srcRect l="1857" t="10109"/>
          <a:stretch/>
        </p:blipFill>
        <p:spPr bwMode="auto">
          <a:xfrm>
            <a:off x="4427984" y="5929920"/>
            <a:ext cx="4200524" cy="5954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92786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Slide Number Placeholder 5"/>
          <p:cNvSpPr>
            <a:spLocks noGrp="1"/>
          </p:cNvSpPr>
          <p:nvPr>
            <p:ph type="sldNum" sz="quarter" idx="12"/>
          </p:nvPr>
        </p:nvSpPr>
        <p:spPr/>
        <p:txBody>
          <a:bodyPr/>
          <a:lstStyle/>
          <a:p>
            <a:fld id="{8692F23E-125E-464A-BD78-B219B91D51FC}" type="slidenum">
              <a:rPr lang="en-NZ" smtClean="0"/>
              <a:t>‹#›</a:t>
            </a:fld>
            <a:endParaRPr lang="en-NZ"/>
          </a:p>
        </p:txBody>
      </p:sp>
      <p:sp>
        <p:nvSpPr>
          <p:cNvPr id="7" name="Footer Placeholder 4"/>
          <p:cNvSpPr>
            <a:spLocks noGrp="1"/>
          </p:cNvSpPr>
          <p:nvPr>
            <p:ph type="ftr" sz="quarter" idx="3"/>
          </p:nvPr>
        </p:nvSpPr>
        <p:spPr>
          <a:xfrm>
            <a:off x="395536" y="6453336"/>
            <a:ext cx="2895600" cy="288032"/>
          </a:xfrm>
          <a:prstGeom prst="rect">
            <a:avLst/>
          </a:prstGeom>
        </p:spPr>
        <p:txBody>
          <a:bodyPr vert="horz" lIns="91440" tIns="45720" rIns="91440" bIns="45720" rtlCol="0" anchor="ctr"/>
          <a:lstStyle>
            <a:lvl1pPr algn="l">
              <a:defRPr sz="1000">
                <a:solidFill>
                  <a:srgbClr val="37424A"/>
                </a:solidFill>
              </a:defRPr>
            </a:lvl1pPr>
          </a:lstStyle>
          <a:p>
            <a:r>
              <a:rPr lang="en-NZ" dirty="0" smtClean="0"/>
              <a:t>COMMERCIAL IN CONFIDENCE</a:t>
            </a:r>
            <a:endParaRPr lang="en-NZ" dirty="0"/>
          </a:p>
        </p:txBody>
      </p:sp>
    </p:spTree>
    <p:extLst>
      <p:ext uri="{BB962C8B-B14F-4D97-AF65-F5344CB8AC3E}">
        <p14:creationId xmlns:p14="http://schemas.microsoft.com/office/powerpoint/2010/main" val="610779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Slide Number Placeholder 5"/>
          <p:cNvSpPr>
            <a:spLocks noGrp="1"/>
          </p:cNvSpPr>
          <p:nvPr>
            <p:ph type="sldNum" sz="quarter" idx="12"/>
          </p:nvPr>
        </p:nvSpPr>
        <p:spPr/>
        <p:txBody>
          <a:bodyPr/>
          <a:lstStyle/>
          <a:p>
            <a:fld id="{8692F23E-125E-464A-BD78-B219B91D51FC}" type="slidenum">
              <a:rPr lang="en-NZ" smtClean="0"/>
              <a:t>‹#›</a:t>
            </a:fld>
            <a:endParaRPr lang="en-NZ"/>
          </a:p>
        </p:txBody>
      </p:sp>
    </p:spTree>
    <p:extLst>
      <p:ext uri="{BB962C8B-B14F-4D97-AF65-F5344CB8AC3E}">
        <p14:creationId xmlns:p14="http://schemas.microsoft.com/office/powerpoint/2010/main" val="8369861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83568" y="3068960"/>
            <a:ext cx="7704856" cy="894308"/>
          </a:xfrm>
        </p:spPr>
        <p:txBody>
          <a:bodyPr anchor="t"/>
          <a:lstStyle>
            <a:lvl1pPr algn="r">
              <a:defRPr sz="3600" b="1" cap="all">
                <a:solidFill>
                  <a:srgbClr val="005288"/>
                </a:solidFill>
              </a:defRPr>
            </a:lvl1pPr>
          </a:lstStyle>
          <a:p>
            <a:r>
              <a:rPr lang="en-US" sz="3600" dirty="0" smtClean="0"/>
              <a:t>SUB-HEADING</a:t>
            </a:r>
            <a:endParaRPr lang="en-NZ"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940152" y="1062690"/>
            <a:ext cx="2321388" cy="1214182"/>
          </a:xfrm>
          <a:prstGeom prst="rect">
            <a:avLst/>
          </a:prstGeom>
        </p:spPr>
      </p:pic>
    </p:spTree>
    <p:extLst>
      <p:ext uri="{BB962C8B-B14F-4D97-AF65-F5344CB8AC3E}">
        <p14:creationId xmlns:p14="http://schemas.microsoft.com/office/powerpoint/2010/main" val="33431842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NZ" dirty="0" smtClean="0"/>
              <a:t>SUBJECT</a:t>
            </a:r>
            <a:endParaRPr lang="en-NZ"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Slide Number Placeholder 5"/>
          <p:cNvSpPr>
            <a:spLocks noGrp="1"/>
          </p:cNvSpPr>
          <p:nvPr>
            <p:ph type="sldNum" sz="quarter" idx="12"/>
          </p:nvPr>
        </p:nvSpPr>
        <p:spPr>
          <a:xfrm>
            <a:off x="5796136" y="6451686"/>
            <a:ext cx="2880320" cy="214122"/>
          </a:xfrm>
        </p:spPr>
        <p:txBody>
          <a:bodyPr/>
          <a:lstStyle>
            <a:lvl1pPr algn="r">
              <a:defRPr sz="1000"/>
            </a:lvl1pPr>
          </a:lstStyle>
          <a:p>
            <a:fld id="{8692F23E-125E-464A-BD78-B219B91D51FC}" type="slidenum">
              <a:rPr lang="en-NZ" smtClean="0"/>
              <a:pPr/>
              <a:t>‹#›</a:t>
            </a:fld>
            <a:endParaRPr lang="en-NZ"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56612" y="116633"/>
            <a:ext cx="1190548" cy="648072"/>
          </a:xfrm>
          <a:prstGeom prst="rect">
            <a:avLst/>
          </a:prstGeom>
        </p:spPr>
      </p:pic>
      <p:cxnSp>
        <p:nvCxnSpPr>
          <p:cNvPr id="8" name="Straight Connector 7"/>
          <p:cNvCxnSpPr/>
          <p:nvPr userDrawn="1"/>
        </p:nvCxnSpPr>
        <p:spPr>
          <a:xfrm>
            <a:off x="467544" y="764704"/>
            <a:ext cx="7189068" cy="1"/>
          </a:xfrm>
          <a:prstGeom prst="line">
            <a:avLst/>
          </a:prstGeom>
          <a:ln w="9525">
            <a:solidFill>
              <a:srgbClr val="005288"/>
            </a:solidFill>
          </a:ln>
        </p:spPr>
        <p:style>
          <a:lnRef idx="1">
            <a:schemeClr val="accent1"/>
          </a:lnRef>
          <a:fillRef idx="0">
            <a:schemeClr val="accent1"/>
          </a:fillRef>
          <a:effectRef idx="0">
            <a:schemeClr val="accent1"/>
          </a:effectRef>
          <a:fontRef idx="minor">
            <a:schemeClr val="tx1"/>
          </a:fontRef>
        </p:style>
      </p:cxnSp>
      <p:sp>
        <p:nvSpPr>
          <p:cNvPr id="10" name="Footer Placeholder 4"/>
          <p:cNvSpPr>
            <a:spLocks noGrp="1"/>
          </p:cNvSpPr>
          <p:nvPr>
            <p:ph type="ftr" sz="quarter" idx="3"/>
          </p:nvPr>
        </p:nvSpPr>
        <p:spPr>
          <a:xfrm>
            <a:off x="377552" y="6453336"/>
            <a:ext cx="1962200" cy="212902"/>
          </a:xfrm>
          <a:prstGeom prst="rect">
            <a:avLst/>
          </a:prstGeom>
        </p:spPr>
        <p:txBody>
          <a:bodyPr vert="horz" lIns="91440" tIns="45720" rIns="91440" bIns="45720" rtlCol="0" anchor="ctr"/>
          <a:lstStyle>
            <a:lvl1pPr algn="l">
              <a:defRPr sz="1000">
                <a:solidFill>
                  <a:srgbClr val="37424A"/>
                </a:solidFill>
              </a:defRPr>
            </a:lvl1pPr>
          </a:lstStyle>
          <a:p>
            <a:r>
              <a:rPr lang="en-NZ" dirty="0" smtClean="0"/>
              <a:t>COMMERCIAL IN CONFIDENCE</a:t>
            </a:r>
            <a:endParaRPr lang="en-NZ" dirty="0"/>
          </a:p>
        </p:txBody>
      </p:sp>
      <p:cxnSp>
        <p:nvCxnSpPr>
          <p:cNvPr id="9" name="Straight Connector 8"/>
          <p:cNvCxnSpPr/>
          <p:nvPr userDrawn="1"/>
        </p:nvCxnSpPr>
        <p:spPr>
          <a:xfrm>
            <a:off x="467544" y="6381327"/>
            <a:ext cx="8208912" cy="0"/>
          </a:xfrm>
          <a:prstGeom prst="line">
            <a:avLst/>
          </a:prstGeom>
          <a:ln w="9525">
            <a:solidFill>
              <a:srgbClr val="00528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202004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Slide Number Placeholder 6"/>
          <p:cNvSpPr>
            <a:spLocks noGrp="1"/>
          </p:cNvSpPr>
          <p:nvPr>
            <p:ph type="sldNum" sz="quarter" idx="12"/>
          </p:nvPr>
        </p:nvSpPr>
        <p:spPr/>
        <p:txBody>
          <a:bodyPr/>
          <a:lstStyle/>
          <a:p>
            <a:fld id="{8692F23E-125E-464A-BD78-B219B91D51FC}" type="slidenum">
              <a:rPr lang="en-NZ" smtClean="0"/>
              <a:t>‹#›</a:t>
            </a:fld>
            <a:endParaRPr lang="en-NZ"/>
          </a:p>
        </p:txBody>
      </p:sp>
      <p:sp>
        <p:nvSpPr>
          <p:cNvPr id="8" name="Title Placeholder 1"/>
          <p:cNvSpPr>
            <a:spLocks noGrp="1"/>
          </p:cNvSpPr>
          <p:nvPr>
            <p:ph type="title"/>
          </p:nvPr>
        </p:nvSpPr>
        <p:spPr>
          <a:xfrm>
            <a:off x="457200" y="476672"/>
            <a:ext cx="6995120" cy="230116"/>
          </a:xfrm>
          <a:prstGeom prst="rect">
            <a:avLst/>
          </a:prstGeom>
        </p:spPr>
        <p:txBody>
          <a:bodyPr vert="horz" lIns="91440" tIns="45720" rIns="91440" bIns="45720" rtlCol="0" anchor="ctr">
            <a:noAutofit/>
          </a:bodyPr>
          <a:lstStyle/>
          <a:p>
            <a:r>
              <a:rPr lang="en-NZ" dirty="0" smtClean="0"/>
              <a:t>SUBJECT</a:t>
            </a:r>
            <a:endParaRPr lang="en-NZ" dirty="0"/>
          </a:p>
        </p:txBody>
      </p:sp>
      <p:sp>
        <p:nvSpPr>
          <p:cNvPr id="9" name="Footer Placeholder 4"/>
          <p:cNvSpPr>
            <a:spLocks noGrp="1"/>
          </p:cNvSpPr>
          <p:nvPr>
            <p:ph type="ftr" sz="quarter" idx="3"/>
          </p:nvPr>
        </p:nvSpPr>
        <p:spPr>
          <a:xfrm>
            <a:off x="395536" y="6453336"/>
            <a:ext cx="2895600" cy="288032"/>
          </a:xfrm>
          <a:prstGeom prst="rect">
            <a:avLst/>
          </a:prstGeom>
        </p:spPr>
        <p:txBody>
          <a:bodyPr vert="horz" lIns="91440" tIns="45720" rIns="91440" bIns="45720" rtlCol="0" anchor="ctr"/>
          <a:lstStyle>
            <a:lvl1pPr algn="l">
              <a:defRPr sz="1000">
                <a:solidFill>
                  <a:srgbClr val="37424A"/>
                </a:solidFill>
              </a:defRPr>
            </a:lvl1pPr>
          </a:lstStyle>
          <a:p>
            <a:r>
              <a:rPr lang="en-NZ" dirty="0" smtClean="0"/>
              <a:t>COMMERCIAL IN CONFIDENCE</a:t>
            </a:r>
            <a:endParaRPr lang="en-NZ" dirty="0"/>
          </a:p>
        </p:txBody>
      </p:sp>
    </p:spTree>
    <p:extLst>
      <p:ext uri="{BB962C8B-B14F-4D97-AF65-F5344CB8AC3E}">
        <p14:creationId xmlns:p14="http://schemas.microsoft.com/office/powerpoint/2010/main" val="16164919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9" name="Slide Number Placeholder 8"/>
          <p:cNvSpPr>
            <a:spLocks noGrp="1"/>
          </p:cNvSpPr>
          <p:nvPr>
            <p:ph type="sldNum" sz="quarter" idx="12"/>
          </p:nvPr>
        </p:nvSpPr>
        <p:spPr/>
        <p:txBody>
          <a:bodyPr/>
          <a:lstStyle/>
          <a:p>
            <a:fld id="{8692F23E-125E-464A-BD78-B219B91D51FC}" type="slidenum">
              <a:rPr lang="en-NZ" smtClean="0"/>
              <a:t>‹#›</a:t>
            </a:fld>
            <a:endParaRPr lang="en-NZ"/>
          </a:p>
        </p:txBody>
      </p:sp>
      <p:sp>
        <p:nvSpPr>
          <p:cNvPr id="10" name="Title Placeholder 1"/>
          <p:cNvSpPr>
            <a:spLocks noGrp="1"/>
          </p:cNvSpPr>
          <p:nvPr>
            <p:ph type="title"/>
          </p:nvPr>
        </p:nvSpPr>
        <p:spPr>
          <a:xfrm>
            <a:off x="457200" y="476672"/>
            <a:ext cx="6995120" cy="230116"/>
          </a:xfrm>
          <a:prstGeom prst="rect">
            <a:avLst/>
          </a:prstGeom>
        </p:spPr>
        <p:txBody>
          <a:bodyPr vert="horz" lIns="91440" tIns="45720" rIns="91440" bIns="45720" rtlCol="0" anchor="ctr">
            <a:noAutofit/>
          </a:bodyPr>
          <a:lstStyle/>
          <a:p>
            <a:r>
              <a:rPr lang="en-NZ" dirty="0" smtClean="0"/>
              <a:t>SUBJECT</a:t>
            </a:r>
            <a:endParaRPr lang="en-NZ" dirty="0"/>
          </a:p>
        </p:txBody>
      </p:sp>
      <p:sp>
        <p:nvSpPr>
          <p:cNvPr id="11" name="Footer Placeholder 4"/>
          <p:cNvSpPr>
            <a:spLocks noGrp="1"/>
          </p:cNvSpPr>
          <p:nvPr>
            <p:ph type="ftr" sz="quarter" idx="13"/>
          </p:nvPr>
        </p:nvSpPr>
        <p:spPr>
          <a:xfrm>
            <a:off x="395536" y="6453336"/>
            <a:ext cx="2895600" cy="288032"/>
          </a:xfrm>
          <a:prstGeom prst="rect">
            <a:avLst/>
          </a:prstGeom>
        </p:spPr>
        <p:txBody>
          <a:bodyPr vert="horz" lIns="91440" tIns="45720" rIns="91440" bIns="45720" rtlCol="0" anchor="ctr"/>
          <a:lstStyle>
            <a:lvl1pPr algn="l">
              <a:defRPr sz="1000">
                <a:solidFill>
                  <a:srgbClr val="37424A"/>
                </a:solidFill>
              </a:defRPr>
            </a:lvl1pPr>
          </a:lstStyle>
          <a:p>
            <a:r>
              <a:rPr lang="en-NZ" dirty="0" smtClean="0"/>
              <a:t>COMMERCIAL IN CONFIDENCE</a:t>
            </a:r>
            <a:endParaRPr lang="en-NZ" dirty="0"/>
          </a:p>
        </p:txBody>
      </p:sp>
    </p:spTree>
    <p:extLst>
      <p:ext uri="{BB962C8B-B14F-4D97-AF65-F5344CB8AC3E}">
        <p14:creationId xmlns:p14="http://schemas.microsoft.com/office/powerpoint/2010/main" val="20977830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8692F23E-125E-464A-BD78-B219B91D51FC}" type="slidenum">
              <a:rPr lang="en-NZ" smtClean="0"/>
              <a:t>‹#›</a:t>
            </a:fld>
            <a:endParaRPr lang="en-NZ"/>
          </a:p>
        </p:txBody>
      </p:sp>
      <p:sp>
        <p:nvSpPr>
          <p:cNvPr id="6" name="Title Placeholder 1"/>
          <p:cNvSpPr>
            <a:spLocks noGrp="1"/>
          </p:cNvSpPr>
          <p:nvPr>
            <p:ph type="title"/>
          </p:nvPr>
        </p:nvSpPr>
        <p:spPr>
          <a:xfrm>
            <a:off x="457200" y="476672"/>
            <a:ext cx="6995120" cy="230116"/>
          </a:xfrm>
          <a:prstGeom prst="rect">
            <a:avLst/>
          </a:prstGeom>
        </p:spPr>
        <p:txBody>
          <a:bodyPr vert="horz" lIns="91440" tIns="45720" rIns="91440" bIns="45720" rtlCol="0" anchor="ctr">
            <a:noAutofit/>
          </a:bodyPr>
          <a:lstStyle/>
          <a:p>
            <a:r>
              <a:rPr lang="en-NZ" dirty="0" smtClean="0"/>
              <a:t>SUBJECT</a:t>
            </a:r>
            <a:endParaRPr lang="en-NZ" dirty="0"/>
          </a:p>
        </p:txBody>
      </p:sp>
      <p:sp>
        <p:nvSpPr>
          <p:cNvPr id="7" name="Footer Placeholder 4"/>
          <p:cNvSpPr>
            <a:spLocks noGrp="1"/>
          </p:cNvSpPr>
          <p:nvPr>
            <p:ph type="ftr" sz="quarter" idx="3"/>
          </p:nvPr>
        </p:nvSpPr>
        <p:spPr>
          <a:xfrm>
            <a:off x="395536" y="6453336"/>
            <a:ext cx="2895600" cy="288032"/>
          </a:xfrm>
          <a:prstGeom prst="rect">
            <a:avLst/>
          </a:prstGeom>
        </p:spPr>
        <p:txBody>
          <a:bodyPr vert="horz" lIns="91440" tIns="45720" rIns="91440" bIns="45720" rtlCol="0" anchor="ctr"/>
          <a:lstStyle>
            <a:lvl1pPr algn="l">
              <a:defRPr sz="1000">
                <a:solidFill>
                  <a:srgbClr val="37424A"/>
                </a:solidFill>
              </a:defRPr>
            </a:lvl1pPr>
          </a:lstStyle>
          <a:p>
            <a:r>
              <a:rPr lang="en-NZ" dirty="0" smtClean="0"/>
              <a:t>COMMERCIAL IN CONFIDENCE</a:t>
            </a:r>
            <a:endParaRPr lang="en-NZ" dirty="0"/>
          </a:p>
        </p:txBody>
      </p:sp>
    </p:spTree>
    <p:extLst>
      <p:ext uri="{BB962C8B-B14F-4D97-AF65-F5344CB8AC3E}">
        <p14:creationId xmlns:p14="http://schemas.microsoft.com/office/powerpoint/2010/main" val="17087633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692F23E-125E-464A-BD78-B219B91D51FC}" type="slidenum">
              <a:rPr lang="en-NZ" smtClean="0"/>
              <a:t>‹#›</a:t>
            </a:fld>
            <a:endParaRPr lang="en-NZ"/>
          </a:p>
        </p:txBody>
      </p:sp>
      <p:sp>
        <p:nvSpPr>
          <p:cNvPr id="5" name="Title Placeholder 1"/>
          <p:cNvSpPr>
            <a:spLocks noGrp="1"/>
          </p:cNvSpPr>
          <p:nvPr>
            <p:ph type="title"/>
          </p:nvPr>
        </p:nvSpPr>
        <p:spPr>
          <a:xfrm>
            <a:off x="457200" y="476672"/>
            <a:ext cx="6995120" cy="230116"/>
          </a:xfrm>
          <a:prstGeom prst="rect">
            <a:avLst/>
          </a:prstGeom>
        </p:spPr>
        <p:txBody>
          <a:bodyPr vert="horz" lIns="91440" tIns="45720" rIns="91440" bIns="45720" rtlCol="0" anchor="ctr">
            <a:noAutofit/>
          </a:bodyPr>
          <a:lstStyle/>
          <a:p>
            <a:r>
              <a:rPr lang="en-NZ" dirty="0" smtClean="0"/>
              <a:t>SUBJECT</a:t>
            </a:r>
            <a:endParaRPr lang="en-NZ" dirty="0"/>
          </a:p>
        </p:txBody>
      </p:sp>
      <p:sp>
        <p:nvSpPr>
          <p:cNvPr id="6" name="Footer Placeholder 4"/>
          <p:cNvSpPr>
            <a:spLocks noGrp="1"/>
          </p:cNvSpPr>
          <p:nvPr>
            <p:ph type="ftr" sz="quarter" idx="3"/>
          </p:nvPr>
        </p:nvSpPr>
        <p:spPr>
          <a:xfrm>
            <a:off x="395536" y="6453336"/>
            <a:ext cx="2895600" cy="288032"/>
          </a:xfrm>
          <a:prstGeom prst="rect">
            <a:avLst/>
          </a:prstGeom>
        </p:spPr>
        <p:txBody>
          <a:bodyPr vert="horz" lIns="91440" tIns="45720" rIns="91440" bIns="45720" rtlCol="0" anchor="ctr"/>
          <a:lstStyle>
            <a:lvl1pPr algn="l">
              <a:defRPr sz="1000">
                <a:solidFill>
                  <a:srgbClr val="37424A"/>
                </a:solidFill>
              </a:defRPr>
            </a:lvl1pPr>
          </a:lstStyle>
          <a:p>
            <a:r>
              <a:rPr lang="en-NZ" dirty="0" smtClean="0"/>
              <a:t>COMMERCIAL IN CONFIDENCE</a:t>
            </a:r>
            <a:endParaRPr lang="en-NZ" dirty="0"/>
          </a:p>
        </p:txBody>
      </p:sp>
    </p:spTree>
    <p:extLst>
      <p:ext uri="{BB962C8B-B14F-4D97-AF65-F5344CB8AC3E}">
        <p14:creationId xmlns:p14="http://schemas.microsoft.com/office/powerpoint/2010/main" val="26856649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8692F23E-125E-464A-BD78-B219B91D51FC}" type="slidenum">
              <a:rPr lang="en-NZ" smtClean="0"/>
              <a:t>‹#›</a:t>
            </a:fld>
            <a:endParaRPr lang="en-NZ"/>
          </a:p>
        </p:txBody>
      </p:sp>
      <p:sp>
        <p:nvSpPr>
          <p:cNvPr id="8" name="Footer Placeholder 4"/>
          <p:cNvSpPr>
            <a:spLocks noGrp="1"/>
          </p:cNvSpPr>
          <p:nvPr>
            <p:ph type="ftr" sz="quarter" idx="3"/>
          </p:nvPr>
        </p:nvSpPr>
        <p:spPr>
          <a:xfrm>
            <a:off x="395536" y="6453336"/>
            <a:ext cx="2895600" cy="288032"/>
          </a:xfrm>
          <a:prstGeom prst="rect">
            <a:avLst/>
          </a:prstGeom>
        </p:spPr>
        <p:txBody>
          <a:bodyPr vert="horz" lIns="91440" tIns="45720" rIns="91440" bIns="45720" rtlCol="0" anchor="ctr"/>
          <a:lstStyle>
            <a:lvl1pPr algn="l">
              <a:defRPr sz="1000">
                <a:solidFill>
                  <a:srgbClr val="37424A"/>
                </a:solidFill>
              </a:defRPr>
            </a:lvl1pPr>
          </a:lstStyle>
          <a:p>
            <a:r>
              <a:rPr lang="en-NZ" dirty="0" smtClean="0"/>
              <a:t>COMMERCIAL IN CONFIDENCE</a:t>
            </a:r>
            <a:endParaRPr lang="en-NZ" dirty="0"/>
          </a:p>
        </p:txBody>
      </p:sp>
    </p:spTree>
    <p:extLst>
      <p:ext uri="{BB962C8B-B14F-4D97-AF65-F5344CB8AC3E}">
        <p14:creationId xmlns:p14="http://schemas.microsoft.com/office/powerpoint/2010/main" val="20561303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8692F23E-125E-464A-BD78-B219B91D51FC}" type="slidenum">
              <a:rPr lang="en-NZ" smtClean="0"/>
              <a:t>‹#›</a:t>
            </a:fld>
            <a:endParaRPr lang="en-NZ"/>
          </a:p>
        </p:txBody>
      </p:sp>
      <p:sp>
        <p:nvSpPr>
          <p:cNvPr id="8" name="Footer Placeholder 4"/>
          <p:cNvSpPr>
            <a:spLocks noGrp="1"/>
          </p:cNvSpPr>
          <p:nvPr>
            <p:ph type="ftr" sz="quarter" idx="3"/>
          </p:nvPr>
        </p:nvSpPr>
        <p:spPr>
          <a:xfrm>
            <a:off x="395536" y="6453336"/>
            <a:ext cx="2895600" cy="288032"/>
          </a:xfrm>
          <a:prstGeom prst="rect">
            <a:avLst/>
          </a:prstGeom>
        </p:spPr>
        <p:txBody>
          <a:bodyPr vert="horz" lIns="91440" tIns="45720" rIns="91440" bIns="45720" rtlCol="0" anchor="ctr"/>
          <a:lstStyle>
            <a:lvl1pPr algn="l">
              <a:defRPr sz="1000">
                <a:solidFill>
                  <a:srgbClr val="37424A"/>
                </a:solidFill>
              </a:defRPr>
            </a:lvl1pPr>
          </a:lstStyle>
          <a:p>
            <a:r>
              <a:rPr lang="en-NZ" dirty="0" smtClean="0"/>
              <a:t>COMMERCIAL IN CONFIDENCE</a:t>
            </a:r>
            <a:endParaRPr lang="en-NZ" dirty="0"/>
          </a:p>
        </p:txBody>
      </p:sp>
    </p:spTree>
    <p:extLst>
      <p:ext uri="{BB962C8B-B14F-4D97-AF65-F5344CB8AC3E}">
        <p14:creationId xmlns:p14="http://schemas.microsoft.com/office/powerpoint/2010/main" val="7082338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476672"/>
            <a:ext cx="6995120" cy="230116"/>
          </a:xfrm>
          <a:prstGeom prst="rect">
            <a:avLst/>
          </a:prstGeom>
        </p:spPr>
        <p:txBody>
          <a:bodyPr vert="horz" lIns="91440" tIns="45720" rIns="91440" bIns="45720" rtlCol="0" anchor="ctr">
            <a:noAutofit/>
          </a:bodyPr>
          <a:lstStyle/>
          <a:p>
            <a:r>
              <a:rPr lang="en-NZ" dirty="0" smtClean="0"/>
              <a:t>SUBJECT</a:t>
            </a:r>
            <a:endParaRPr lang="en-NZ" dirty="0"/>
          </a:p>
        </p:txBody>
      </p:sp>
      <p:sp>
        <p:nvSpPr>
          <p:cNvPr id="3" name="Text Placeholder 2"/>
          <p:cNvSpPr>
            <a:spLocks noGrp="1"/>
          </p:cNvSpPr>
          <p:nvPr>
            <p:ph type="body" idx="1"/>
          </p:nvPr>
        </p:nvSpPr>
        <p:spPr>
          <a:xfrm>
            <a:off x="457200" y="908720"/>
            <a:ext cx="8229600" cy="532859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NZ" dirty="0"/>
          </a:p>
        </p:txBody>
      </p:sp>
      <p:sp>
        <p:nvSpPr>
          <p:cNvPr id="6" name="Slide Number Placeholder 5"/>
          <p:cNvSpPr>
            <a:spLocks noGrp="1"/>
          </p:cNvSpPr>
          <p:nvPr>
            <p:ph type="sldNum" sz="quarter" idx="4"/>
          </p:nvPr>
        </p:nvSpPr>
        <p:spPr>
          <a:xfrm>
            <a:off x="3824536" y="6451686"/>
            <a:ext cx="2133600" cy="289682"/>
          </a:xfrm>
          <a:prstGeom prst="rect">
            <a:avLst/>
          </a:prstGeom>
        </p:spPr>
        <p:txBody>
          <a:bodyPr vert="horz" lIns="91440" tIns="45720" rIns="91440" bIns="45720" rtlCol="0" anchor="ctr"/>
          <a:lstStyle>
            <a:lvl1pPr algn="ctr">
              <a:defRPr sz="1000">
                <a:solidFill>
                  <a:schemeClr val="tx1">
                    <a:tint val="75000"/>
                  </a:schemeClr>
                </a:solidFill>
              </a:defRPr>
            </a:lvl1pPr>
          </a:lstStyle>
          <a:p>
            <a:fld id="{8692F23E-125E-464A-BD78-B219B91D51FC}" type="slidenum">
              <a:rPr lang="en-NZ" smtClean="0"/>
              <a:pPr/>
              <a:t>‹#›</a:t>
            </a:fld>
            <a:endParaRPr lang="en-NZ" dirty="0"/>
          </a:p>
        </p:txBody>
      </p:sp>
    </p:spTree>
    <p:extLst>
      <p:ext uri="{BB962C8B-B14F-4D97-AF65-F5344CB8AC3E}">
        <p14:creationId xmlns:p14="http://schemas.microsoft.com/office/powerpoint/2010/main" val="2474460776"/>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spcBef>
          <a:spcPct val="0"/>
        </a:spcBef>
        <a:buNone/>
        <a:defRPr sz="1400" b="1" kern="1200">
          <a:solidFill>
            <a:srgbClr val="37424A"/>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29816" y="2924944"/>
            <a:ext cx="7772400" cy="1440160"/>
          </a:xfrm>
        </p:spPr>
        <p:txBody>
          <a:bodyPr>
            <a:normAutofit/>
          </a:bodyPr>
          <a:lstStyle/>
          <a:p>
            <a:r>
              <a:rPr lang="en-NZ" sz="3600" dirty="0" smtClean="0"/>
              <a:t>BRAND GRAPHIC IDENTITY STANDARDS</a:t>
            </a:r>
            <a:endParaRPr lang="en-NZ" sz="3600" dirty="0"/>
          </a:p>
        </p:txBody>
      </p:sp>
      <p:sp>
        <p:nvSpPr>
          <p:cNvPr id="3" name="Subtitle 2"/>
          <p:cNvSpPr>
            <a:spLocks noGrp="1"/>
          </p:cNvSpPr>
          <p:nvPr>
            <p:ph type="subTitle" idx="1"/>
          </p:nvPr>
        </p:nvSpPr>
        <p:spPr>
          <a:xfrm>
            <a:off x="1515616" y="4894312"/>
            <a:ext cx="7088832" cy="406896"/>
          </a:xfrm>
        </p:spPr>
        <p:txBody>
          <a:bodyPr/>
          <a:lstStyle/>
          <a:p>
            <a:r>
              <a:rPr lang="en-NZ" dirty="0" smtClean="0"/>
              <a:t>OCTOBER 2012</a:t>
            </a:r>
            <a:endParaRPr lang="en-NZ" dirty="0"/>
          </a:p>
        </p:txBody>
      </p:sp>
    </p:spTree>
    <p:extLst>
      <p:ext uri="{BB962C8B-B14F-4D97-AF65-F5344CB8AC3E}">
        <p14:creationId xmlns:p14="http://schemas.microsoft.com/office/powerpoint/2010/main" val="4560311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LETTERHEAD</a:t>
            </a:r>
            <a:endParaRPr lang="en-NZ" dirty="0"/>
          </a:p>
        </p:txBody>
      </p:sp>
      <p:sp>
        <p:nvSpPr>
          <p:cNvPr id="5" name="Footer Placeholder 4"/>
          <p:cNvSpPr>
            <a:spLocks noGrp="1"/>
          </p:cNvSpPr>
          <p:nvPr>
            <p:ph type="ftr" sz="quarter" idx="3"/>
          </p:nvPr>
        </p:nvSpPr>
        <p:spPr>
          <a:xfrm>
            <a:off x="467544" y="6453336"/>
            <a:ext cx="3240360" cy="216024"/>
          </a:xfrm>
          <a:prstGeom prst="rect">
            <a:avLst/>
          </a:prstGeom>
        </p:spPr>
        <p:txBody>
          <a:bodyPr/>
          <a:lstStyle/>
          <a:p>
            <a:r>
              <a:rPr lang="en-NZ" dirty="0" smtClean="0"/>
              <a:t>BRAND GRAPHIC IDENTITY STANDARDS – OCTOBER 2012</a:t>
            </a:r>
            <a:endParaRPr lang="en-NZ" dirty="0"/>
          </a:p>
        </p:txBody>
      </p:sp>
      <p:sp>
        <p:nvSpPr>
          <p:cNvPr id="7" name="Slide Number Placeholder 6"/>
          <p:cNvSpPr>
            <a:spLocks noGrp="1"/>
          </p:cNvSpPr>
          <p:nvPr>
            <p:ph type="sldNum" sz="quarter" idx="12"/>
          </p:nvPr>
        </p:nvSpPr>
        <p:spPr>
          <a:xfrm>
            <a:off x="5796136" y="6451686"/>
            <a:ext cx="2880320" cy="214122"/>
          </a:xfrm>
        </p:spPr>
        <p:txBody>
          <a:bodyPr/>
          <a:lstStyle/>
          <a:p>
            <a:fld id="{8692F23E-125E-464A-BD78-B219B91D51FC}" type="slidenum">
              <a:rPr lang="en-NZ" smtClean="0"/>
              <a:pPr/>
              <a:t>10</a:t>
            </a:fld>
            <a:endParaRPr lang="en-NZ" dirty="0"/>
          </a:p>
        </p:txBody>
      </p:sp>
      <p:sp>
        <p:nvSpPr>
          <p:cNvPr id="11" name="TextBox 10"/>
          <p:cNvSpPr txBox="1"/>
          <p:nvPr/>
        </p:nvSpPr>
        <p:spPr>
          <a:xfrm>
            <a:off x="5076056" y="1421626"/>
            <a:ext cx="3600400" cy="4239622"/>
          </a:xfrm>
          <a:prstGeom prst="rect">
            <a:avLst/>
          </a:prstGeom>
          <a:noFill/>
        </p:spPr>
        <p:txBody>
          <a:bodyPr wrap="square" rtlCol="0">
            <a:spAutoFit/>
          </a:bodyPr>
          <a:lstStyle/>
          <a:p>
            <a:pPr>
              <a:lnSpc>
                <a:spcPct val="150000"/>
              </a:lnSpc>
            </a:pPr>
            <a:r>
              <a:rPr lang="en-NZ" sz="1200" b="1" dirty="0" smtClean="0">
                <a:solidFill>
                  <a:srgbClr val="005288"/>
                </a:solidFill>
              </a:rPr>
              <a:t>LETTERHEAD AND LETTER STYLE</a:t>
            </a:r>
          </a:p>
          <a:p>
            <a:endParaRPr lang="en-NZ" sz="1100" dirty="0" smtClean="0"/>
          </a:p>
          <a:p>
            <a:pPr>
              <a:lnSpc>
                <a:spcPct val="150000"/>
              </a:lnSpc>
            </a:pPr>
            <a:r>
              <a:rPr lang="en-NZ" sz="1100" dirty="0" smtClean="0"/>
              <a:t>The FMS letterhead includes the FMS logo and in the footer of the letter references all the company’s within the FMS Group as well as it being a member of the FAF International Group of Companies.  </a:t>
            </a:r>
            <a:endParaRPr lang="en-NZ" sz="1100" dirty="0"/>
          </a:p>
          <a:p>
            <a:endParaRPr lang="en-NZ" sz="1100" dirty="0" smtClean="0"/>
          </a:p>
          <a:p>
            <a:pPr>
              <a:lnSpc>
                <a:spcPct val="150000"/>
              </a:lnSpc>
            </a:pPr>
            <a:r>
              <a:rPr lang="en-NZ" sz="1100" dirty="0" smtClean="0"/>
              <a:t>A picture </a:t>
            </a:r>
            <a:r>
              <a:rPr lang="en-NZ" sz="1100" dirty="0"/>
              <a:t>layout is displayed opposite</a:t>
            </a:r>
            <a:r>
              <a:rPr lang="en-NZ" sz="1100" dirty="0" smtClean="0"/>
              <a:t>.</a:t>
            </a:r>
          </a:p>
          <a:p>
            <a:pPr>
              <a:lnSpc>
                <a:spcPct val="150000"/>
              </a:lnSpc>
            </a:pPr>
            <a:endParaRPr lang="en-NZ" sz="1100" dirty="0"/>
          </a:p>
          <a:p>
            <a:pPr>
              <a:lnSpc>
                <a:spcPct val="150000"/>
              </a:lnSpc>
            </a:pPr>
            <a:r>
              <a:rPr lang="en-NZ" sz="1100" dirty="0" smtClean="0"/>
              <a:t>Please follow the specifications below for general set up and printing:</a:t>
            </a:r>
          </a:p>
          <a:p>
            <a:pPr>
              <a:lnSpc>
                <a:spcPct val="150000"/>
              </a:lnSpc>
            </a:pPr>
            <a:r>
              <a:rPr lang="en-NZ" sz="1100" b="1" dirty="0" smtClean="0"/>
              <a:t>Size</a:t>
            </a:r>
            <a:r>
              <a:rPr lang="en-NZ" sz="1100" dirty="0" smtClean="0"/>
              <a:t> – A4</a:t>
            </a:r>
          </a:p>
          <a:p>
            <a:pPr>
              <a:lnSpc>
                <a:spcPct val="150000"/>
              </a:lnSpc>
            </a:pPr>
            <a:r>
              <a:rPr lang="en-NZ" sz="1100" b="1" dirty="0" smtClean="0"/>
              <a:t>Stock</a:t>
            </a:r>
            <a:r>
              <a:rPr lang="en-NZ" sz="1100" dirty="0" smtClean="0"/>
              <a:t> – 120gsm offset</a:t>
            </a:r>
          </a:p>
          <a:p>
            <a:pPr>
              <a:lnSpc>
                <a:spcPct val="150000"/>
              </a:lnSpc>
            </a:pPr>
            <a:r>
              <a:rPr lang="en-NZ" sz="1100" b="1" dirty="0" smtClean="0"/>
              <a:t>Colour</a:t>
            </a:r>
            <a:r>
              <a:rPr lang="en-NZ" sz="1100" dirty="0" smtClean="0"/>
              <a:t> – as per template available at……</a:t>
            </a:r>
          </a:p>
          <a:p>
            <a:pPr>
              <a:lnSpc>
                <a:spcPct val="150000"/>
              </a:lnSpc>
            </a:pPr>
            <a:r>
              <a:rPr lang="en-NZ" sz="1100" b="1" dirty="0" smtClean="0"/>
              <a:t>Typeface</a:t>
            </a:r>
            <a:r>
              <a:rPr lang="en-NZ" sz="1100" dirty="0" smtClean="0"/>
              <a:t> – Calibri (Body) 11pt (can reduce to 10pt to “fit the page”.</a:t>
            </a:r>
          </a:p>
          <a:p>
            <a:pPr>
              <a:lnSpc>
                <a:spcPct val="150000"/>
              </a:lnSpc>
            </a:pPr>
            <a:endParaRPr lang="en-NZ" sz="1100" dirty="0" smtClean="0"/>
          </a:p>
        </p:txBody>
      </p:sp>
      <p:pic>
        <p:nvPicPr>
          <p:cNvPr id="10" name="Picture 9"/>
          <p:cNvPicPr/>
          <p:nvPr/>
        </p:nvPicPr>
        <p:blipFill rotWithShape="1">
          <a:blip r:embed="rId2"/>
          <a:srcRect l="34364" t="19466" r="33859" b="9039"/>
          <a:stretch/>
        </p:blipFill>
        <p:spPr bwMode="auto">
          <a:xfrm>
            <a:off x="539552" y="968644"/>
            <a:ext cx="3954955" cy="5191932"/>
          </a:xfrm>
          <a:prstGeom prst="rect">
            <a:avLst/>
          </a:prstGeom>
          <a:ln w="3175">
            <a:solidFill>
              <a:schemeClr val="bg1">
                <a:lumMod val="50000"/>
              </a:schemeClr>
            </a:solid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2155524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FACSIMILE</a:t>
            </a:r>
            <a:endParaRPr lang="en-NZ" dirty="0"/>
          </a:p>
        </p:txBody>
      </p:sp>
      <p:sp>
        <p:nvSpPr>
          <p:cNvPr id="5" name="Footer Placeholder 4"/>
          <p:cNvSpPr>
            <a:spLocks noGrp="1"/>
          </p:cNvSpPr>
          <p:nvPr>
            <p:ph type="ftr" sz="quarter" idx="3"/>
          </p:nvPr>
        </p:nvSpPr>
        <p:spPr>
          <a:xfrm>
            <a:off x="467544" y="6453336"/>
            <a:ext cx="3240360" cy="216024"/>
          </a:xfrm>
          <a:prstGeom prst="rect">
            <a:avLst/>
          </a:prstGeom>
        </p:spPr>
        <p:txBody>
          <a:bodyPr/>
          <a:lstStyle/>
          <a:p>
            <a:r>
              <a:rPr lang="en-NZ" dirty="0" smtClean="0"/>
              <a:t>BRAND GRAPHIC IDENTITY STANDARDS – OCTOBER 2012</a:t>
            </a:r>
            <a:endParaRPr lang="en-NZ" dirty="0"/>
          </a:p>
        </p:txBody>
      </p:sp>
      <p:sp>
        <p:nvSpPr>
          <p:cNvPr id="7" name="Slide Number Placeholder 6"/>
          <p:cNvSpPr>
            <a:spLocks noGrp="1"/>
          </p:cNvSpPr>
          <p:nvPr>
            <p:ph type="sldNum" sz="quarter" idx="12"/>
          </p:nvPr>
        </p:nvSpPr>
        <p:spPr>
          <a:xfrm>
            <a:off x="5796136" y="6451686"/>
            <a:ext cx="2880320" cy="214122"/>
          </a:xfrm>
        </p:spPr>
        <p:txBody>
          <a:bodyPr/>
          <a:lstStyle/>
          <a:p>
            <a:fld id="{8692F23E-125E-464A-BD78-B219B91D51FC}" type="slidenum">
              <a:rPr lang="en-NZ" smtClean="0"/>
              <a:pPr/>
              <a:t>11</a:t>
            </a:fld>
            <a:endParaRPr lang="en-NZ" dirty="0"/>
          </a:p>
        </p:txBody>
      </p:sp>
      <p:sp>
        <p:nvSpPr>
          <p:cNvPr id="11" name="TextBox 10"/>
          <p:cNvSpPr txBox="1"/>
          <p:nvPr/>
        </p:nvSpPr>
        <p:spPr>
          <a:xfrm>
            <a:off x="5076056" y="1719386"/>
            <a:ext cx="3600400" cy="3077766"/>
          </a:xfrm>
          <a:prstGeom prst="rect">
            <a:avLst/>
          </a:prstGeom>
          <a:noFill/>
        </p:spPr>
        <p:txBody>
          <a:bodyPr wrap="square" rtlCol="0">
            <a:spAutoFit/>
          </a:bodyPr>
          <a:lstStyle/>
          <a:p>
            <a:pPr>
              <a:lnSpc>
                <a:spcPct val="150000"/>
              </a:lnSpc>
            </a:pPr>
            <a:r>
              <a:rPr lang="en-NZ" sz="1200" b="1" dirty="0" smtClean="0">
                <a:solidFill>
                  <a:srgbClr val="005288"/>
                </a:solidFill>
              </a:rPr>
              <a:t>FAX HEADER</a:t>
            </a:r>
          </a:p>
          <a:p>
            <a:endParaRPr lang="en-NZ" sz="1100" dirty="0"/>
          </a:p>
          <a:p>
            <a:pPr>
              <a:lnSpc>
                <a:spcPct val="150000"/>
              </a:lnSpc>
            </a:pPr>
            <a:r>
              <a:rPr lang="en-NZ" sz="1100" dirty="0"/>
              <a:t>A picture layout is displayed opposite.</a:t>
            </a:r>
          </a:p>
          <a:p>
            <a:pPr>
              <a:lnSpc>
                <a:spcPct val="150000"/>
              </a:lnSpc>
            </a:pPr>
            <a:endParaRPr lang="en-NZ" sz="1100" dirty="0" smtClean="0"/>
          </a:p>
          <a:p>
            <a:pPr>
              <a:lnSpc>
                <a:spcPct val="150000"/>
              </a:lnSpc>
            </a:pPr>
            <a:r>
              <a:rPr lang="en-NZ" sz="1100" dirty="0" smtClean="0"/>
              <a:t>Please follow the specifications below for general set up and printing:</a:t>
            </a:r>
          </a:p>
          <a:p>
            <a:pPr>
              <a:lnSpc>
                <a:spcPct val="150000"/>
              </a:lnSpc>
            </a:pPr>
            <a:r>
              <a:rPr lang="en-NZ" sz="1100" b="1" dirty="0" smtClean="0"/>
              <a:t>Size</a:t>
            </a:r>
            <a:r>
              <a:rPr lang="en-NZ" sz="1100" dirty="0" smtClean="0"/>
              <a:t> – A4</a:t>
            </a:r>
          </a:p>
          <a:p>
            <a:pPr>
              <a:lnSpc>
                <a:spcPct val="150000"/>
              </a:lnSpc>
            </a:pPr>
            <a:r>
              <a:rPr lang="en-NZ" sz="1100" b="1" dirty="0" smtClean="0"/>
              <a:t>Stock</a:t>
            </a:r>
            <a:r>
              <a:rPr lang="en-NZ" sz="1100" dirty="0" smtClean="0"/>
              <a:t> – 120gsm offset</a:t>
            </a:r>
          </a:p>
          <a:p>
            <a:pPr>
              <a:lnSpc>
                <a:spcPct val="150000"/>
              </a:lnSpc>
            </a:pPr>
            <a:r>
              <a:rPr lang="en-NZ" sz="1100" b="1" dirty="0" smtClean="0"/>
              <a:t>Colour</a:t>
            </a:r>
            <a:r>
              <a:rPr lang="en-NZ" sz="1100" dirty="0" smtClean="0"/>
              <a:t> – as per template available at……</a:t>
            </a:r>
          </a:p>
          <a:p>
            <a:pPr>
              <a:lnSpc>
                <a:spcPct val="150000"/>
              </a:lnSpc>
            </a:pPr>
            <a:r>
              <a:rPr lang="en-NZ" sz="1100" b="1" dirty="0" smtClean="0"/>
              <a:t>Typeface</a:t>
            </a:r>
            <a:r>
              <a:rPr lang="en-NZ" sz="1100" dirty="0" smtClean="0"/>
              <a:t> (Headings) – Calibri (Body) 11pt </a:t>
            </a:r>
          </a:p>
          <a:p>
            <a:pPr>
              <a:lnSpc>
                <a:spcPct val="150000"/>
              </a:lnSpc>
            </a:pPr>
            <a:r>
              <a:rPr lang="en-NZ" sz="1100" b="1" dirty="0" smtClean="0"/>
              <a:t>Typeface</a:t>
            </a:r>
            <a:r>
              <a:rPr lang="en-NZ" sz="1100" dirty="0" smtClean="0"/>
              <a:t> (Text) </a:t>
            </a:r>
            <a:r>
              <a:rPr lang="en-NZ" sz="1100" dirty="0"/>
              <a:t>– Calibri (Body) 11pt (can reduce to 10pt to “fit the page</a:t>
            </a:r>
            <a:r>
              <a:rPr lang="en-NZ" sz="1100" dirty="0" smtClean="0"/>
              <a:t>”.</a:t>
            </a:r>
            <a:endParaRPr lang="en-NZ" sz="1100" dirty="0"/>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4230" t="14494" r="71737" b="24223"/>
          <a:stretch/>
        </p:blipFill>
        <p:spPr bwMode="auto">
          <a:xfrm>
            <a:off x="539552" y="908720"/>
            <a:ext cx="4047947" cy="5328592"/>
          </a:xfrm>
          <a:prstGeom prst="rect">
            <a:avLst/>
          </a:prstGeom>
          <a:noFill/>
          <a:ln w="3175">
            <a:solidFill>
              <a:schemeClr val="bg1">
                <a:lumMod val="50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882505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PRESENTATION TEMPLATES</a:t>
            </a:r>
            <a:endParaRPr lang="en-NZ" dirty="0"/>
          </a:p>
        </p:txBody>
      </p:sp>
      <p:sp>
        <p:nvSpPr>
          <p:cNvPr id="5" name="Footer Placeholder 4"/>
          <p:cNvSpPr>
            <a:spLocks noGrp="1"/>
          </p:cNvSpPr>
          <p:nvPr>
            <p:ph type="ftr" sz="quarter" idx="3"/>
          </p:nvPr>
        </p:nvSpPr>
        <p:spPr>
          <a:xfrm>
            <a:off x="467544" y="6453336"/>
            <a:ext cx="3240360" cy="216024"/>
          </a:xfrm>
          <a:prstGeom prst="rect">
            <a:avLst/>
          </a:prstGeom>
        </p:spPr>
        <p:txBody>
          <a:bodyPr/>
          <a:lstStyle/>
          <a:p>
            <a:r>
              <a:rPr lang="en-NZ" dirty="0" smtClean="0"/>
              <a:t>BRAND GRAPHIC IDENTITY STANDARDS – OCTOBER 2012</a:t>
            </a:r>
            <a:endParaRPr lang="en-NZ" dirty="0"/>
          </a:p>
        </p:txBody>
      </p:sp>
      <p:sp>
        <p:nvSpPr>
          <p:cNvPr id="7" name="Slide Number Placeholder 6"/>
          <p:cNvSpPr>
            <a:spLocks noGrp="1"/>
          </p:cNvSpPr>
          <p:nvPr>
            <p:ph type="sldNum" sz="quarter" idx="12"/>
          </p:nvPr>
        </p:nvSpPr>
        <p:spPr>
          <a:xfrm>
            <a:off x="5796136" y="6451686"/>
            <a:ext cx="2880320" cy="214122"/>
          </a:xfrm>
        </p:spPr>
        <p:txBody>
          <a:bodyPr/>
          <a:lstStyle/>
          <a:p>
            <a:fld id="{8692F23E-125E-464A-BD78-B219B91D51FC}" type="slidenum">
              <a:rPr lang="en-NZ" smtClean="0"/>
              <a:pPr/>
              <a:t>12</a:t>
            </a:fld>
            <a:endParaRPr lang="en-NZ" dirty="0"/>
          </a:p>
        </p:txBody>
      </p:sp>
      <p:sp>
        <p:nvSpPr>
          <p:cNvPr id="11" name="TextBox 10"/>
          <p:cNvSpPr txBox="1"/>
          <p:nvPr/>
        </p:nvSpPr>
        <p:spPr>
          <a:xfrm>
            <a:off x="4572000" y="908720"/>
            <a:ext cx="4104456" cy="2739211"/>
          </a:xfrm>
          <a:prstGeom prst="rect">
            <a:avLst/>
          </a:prstGeom>
          <a:noFill/>
        </p:spPr>
        <p:txBody>
          <a:bodyPr wrap="square" rtlCol="0">
            <a:spAutoFit/>
          </a:bodyPr>
          <a:lstStyle/>
          <a:p>
            <a:pPr>
              <a:lnSpc>
                <a:spcPct val="150000"/>
              </a:lnSpc>
            </a:pPr>
            <a:r>
              <a:rPr lang="en-NZ" sz="1200" b="1" dirty="0" smtClean="0">
                <a:solidFill>
                  <a:srgbClr val="005288"/>
                </a:solidFill>
              </a:rPr>
              <a:t>POWERPOINT</a:t>
            </a:r>
          </a:p>
          <a:p>
            <a:endParaRPr lang="en-NZ" sz="1100" dirty="0"/>
          </a:p>
          <a:p>
            <a:pPr>
              <a:lnSpc>
                <a:spcPct val="150000"/>
              </a:lnSpc>
            </a:pPr>
            <a:r>
              <a:rPr lang="en-NZ" sz="1100" dirty="0" smtClean="0"/>
              <a:t>This document is presented in the PowerPoint template with the cover page displayed opposite.</a:t>
            </a:r>
          </a:p>
          <a:p>
            <a:endParaRPr lang="en-NZ" sz="1100" dirty="0" smtClean="0"/>
          </a:p>
          <a:p>
            <a:pPr>
              <a:lnSpc>
                <a:spcPct val="150000"/>
              </a:lnSpc>
            </a:pPr>
            <a:r>
              <a:rPr lang="en-NZ" sz="1100" dirty="0" smtClean="0"/>
              <a:t>Please follow the specifications below for general set up and printing:</a:t>
            </a:r>
          </a:p>
          <a:p>
            <a:pPr>
              <a:lnSpc>
                <a:spcPct val="150000"/>
              </a:lnSpc>
            </a:pPr>
            <a:r>
              <a:rPr lang="en-NZ" sz="1100" b="1" dirty="0" smtClean="0"/>
              <a:t>Size</a:t>
            </a:r>
            <a:r>
              <a:rPr lang="en-NZ" sz="1100" dirty="0" smtClean="0"/>
              <a:t> – A4</a:t>
            </a:r>
          </a:p>
          <a:p>
            <a:pPr>
              <a:lnSpc>
                <a:spcPct val="150000"/>
              </a:lnSpc>
            </a:pPr>
            <a:r>
              <a:rPr lang="en-NZ" sz="1100" b="1" dirty="0" smtClean="0"/>
              <a:t>Colour</a:t>
            </a:r>
            <a:r>
              <a:rPr lang="en-NZ" sz="1100" dirty="0" smtClean="0"/>
              <a:t> – as per template available at……</a:t>
            </a:r>
          </a:p>
          <a:p>
            <a:pPr>
              <a:lnSpc>
                <a:spcPct val="150000"/>
              </a:lnSpc>
            </a:pPr>
            <a:r>
              <a:rPr lang="en-NZ" sz="1100" b="1" dirty="0" smtClean="0"/>
              <a:t>Typeface</a:t>
            </a:r>
            <a:r>
              <a:rPr lang="en-NZ" sz="1100" dirty="0" smtClean="0"/>
              <a:t> (Headings) –  Calibri (Headings).  Font size as required.</a:t>
            </a:r>
          </a:p>
          <a:p>
            <a:pPr>
              <a:lnSpc>
                <a:spcPct val="150000"/>
              </a:lnSpc>
            </a:pPr>
            <a:r>
              <a:rPr lang="en-NZ" sz="1100" b="1" dirty="0" smtClean="0"/>
              <a:t>Typeface</a:t>
            </a:r>
            <a:r>
              <a:rPr lang="en-NZ" sz="1100" dirty="0" smtClean="0"/>
              <a:t> (Text) </a:t>
            </a:r>
            <a:r>
              <a:rPr lang="en-NZ" sz="1100" dirty="0"/>
              <a:t>– Calibri (Body</a:t>
            </a:r>
            <a:r>
              <a:rPr lang="en-NZ" sz="1100" dirty="0" smtClean="0"/>
              <a:t>).  Font size as required.</a:t>
            </a:r>
          </a:p>
        </p:txBody>
      </p:sp>
      <p:sp>
        <p:nvSpPr>
          <p:cNvPr id="6" name="TextBox 5"/>
          <p:cNvSpPr txBox="1"/>
          <p:nvPr/>
        </p:nvSpPr>
        <p:spPr>
          <a:xfrm>
            <a:off x="4572000" y="3752016"/>
            <a:ext cx="4104456" cy="2485296"/>
          </a:xfrm>
          <a:prstGeom prst="rect">
            <a:avLst/>
          </a:prstGeom>
          <a:noFill/>
        </p:spPr>
        <p:txBody>
          <a:bodyPr wrap="square" rtlCol="0">
            <a:spAutoFit/>
          </a:bodyPr>
          <a:lstStyle/>
          <a:p>
            <a:pPr>
              <a:lnSpc>
                <a:spcPct val="150000"/>
              </a:lnSpc>
            </a:pPr>
            <a:r>
              <a:rPr lang="en-NZ" sz="1200" b="1" dirty="0" smtClean="0">
                <a:solidFill>
                  <a:srgbClr val="005288"/>
                </a:solidFill>
              </a:rPr>
              <a:t>WORD</a:t>
            </a:r>
          </a:p>
          <a:p>
            <a:endParaRPr lang="en-NZ" sz="1100" dirty="0" smtClean="0"/>
          </a:p>
          <a:p>
            <a:pPr>
              <a:lnSpc>
                <a:spcPct val="150000"/>
              </a:lnSpc>
            </a:pPr>
            <a:r>
              <a:rPr lang="en-NZ" sz="1100" dirty="0" smtClean="0"/>
              <a:t>Both portrait and landscape templates are available.</a:t>
            </a:r>
          </a:p>
          <a:p>
            <a:endParaRPr lang="en-NZ" sz="1100" dirty="0" smtClean="0"/>
          </a:p>
          <a:p>
            <a:pPr>
              <a:lnSpc>
                <a:spcPct val="150000"/>
              </a:lnSpc>
            </a:pPr>
            <a:r>
              <a:rPr lang="en-NZ" sz="1100" dirty="0" smtClean="0"/>
              <a:t>Please follow the specifications below for general set up and printing:</a:t>
            </a:r>
          </a:p>
          <a:p>
            <a:pPr>
              <a:lnSpc>
                <a:spcPct val="150000"/>
              </a:lnSpc>
            </a:pPr>
            <a:r>
              <a:rPr lang="en-NZ" sz="1100" b="1" dirty="0" smtClean="0"/>
              <a:t>Size</a:t>
            </a:r>
            <a:r>
              <a:rPr lang="en-NZ" sz="1100" dirty="0" smtClean="0"/>
              <a:t> – A4</a:t>
            </a:r>
          </a:p>
          <a:p>
            <a:pPr>
              <a:lnSpc>
                <a:spcPct val="150000"/>
              </a:lnSpc>
            </a:pPr>
            <a:r>
              <a:rPr lang="en-NZ" sz="1100" b="1" dirty="0" smtClean="0"/>
              <a:t>Colour</a:t>
            </a:r>
            <a:r>
              <a:rPr lang="en-NZ" sz="1100" dirty="0" smtClean="0"/>
              <a:t> – as per template available at……</a:t>
            </a:r>
          </a:p>
          <a:p>
            <a:pPr>
              <a:lnSpc>
                <a:spcPct val="150000"/>
              </a:lnSpc>
            </a:pPr>
            <a:r>
              <a:rPr lang="en-NZ" sz="1100" b="1" dirty="0" smtClean="0"/>
              <a:t>Typeface</a:t>
            </a:r>
            <a:r>
              <a:rPr lang="en-NZ" sz="1100" dirty="0" smtClean="0"/>
              <a:t> (Headings) –  Calibri Headings).  Font size as required.</a:t>
            </a:r>
          </a:p>
          <a:p>
            <a:pPr>
              <a:lnSpc>
                <a:spcPct val="150000"/>
              </a:lnSpc>
            </a:pPr>
            <a:r>
              <a:rPr lang="en-NZ" sz="1100" b="1" dirty="0" smtClean="0"/>
              <a:t>Typeface</a:t>
            </a:r>
            <a:r>
              <a:rPr lang="en-NZ" sz="1100" dirty="0" smtClean="0"/>
              <a:t> (Text) </a:t>
            </a:r>
            <a:r>
              <a:rPr lang="en-NZ" sz="1100" dirty="0"/>
              <a:t>– Calibri (Body) 11pt </a:t>
            </a:r>
          </a:p>
        </p:txBody>
      </p:sp>
      <p:pic>
        <p:nvPicPr>
          <p:cNvPr id="9" name="Picture 8"/>
          <p:cNvPicPr/>
          <p:nvPr/>
        </p:nvPicPr>
        <p:blipFill rotWithShape="1">
          <a:blip r:embed="rId2"/>
          <a:srcRect l="28376" t="17725" r="13202" b="12594"/>
          <a:stretch/>
        </p:blipFill>
        <p:spPr bwMode="auto">
          <a:xfrm>
            <a:off x="539552" y="980728"/>
            <a:ext cx="3672408" cy="2523951"/>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5389218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TABLE OF CONTENTS</a:t>
            </a:r>
            <a:endParaRPr lang="en-NZ" dirty="0"/>
          </a:p>
        </p:txBody>
      </p:sp>
      <p:sp>
        <p:nvSpPr>
          <p:cNvPr id="5" name="Footer Placeholder 4"/>
          <p:cNvSpPr>
            <a:spLocks noGrp="1"/>
          </p:cNvSpPr>
          <p:nvPr>
            <p:ph type="ftr" sz="quarter" idx="3"/>
          </p:nvPr>
        </p:nvSpPr>
        <p:spPr>
          <a:xfrm>
            <a:off x="467544" y="6453336"/>
            <a:ext cx="3240360" cy="216024"/>
          </a:xfrm>
          <a:prstGeom prst="rect">
            <a:avLst/>
          </a:prstGeom>
        </p:spPr>
        <p:txBody>
          <a:bodyPr/>
          <a:lstStyle/>
          <a:p>
            <a:r>
              <a:rPr lang="en-NZ" dirty="0" smtClean="0"/>
              <a:t>BRAND GRAPHIC IDENTITY STANDARDS – OCTOBER 2012</a:t>
            </a:r>
            <a:endParaRPr lang="en-NZ" dirty="0"/>
          </a:p>
        </p:txBody>
      </p:sp>
      <p:sp>
        <p:nvSpPr>
          <p:cNvPr id="7" name="Slide Number Placeholder 6"/>
          <p:cNvSpPr>
            <a:spLocks noGrp="1"/>
          </p:cNvSpPr>
          <p:nvPr>
            <p:ph type="sldNum" sz="quarter" idx="12"/>
          </p:nvPr>
        </p:nvSpPr>
        <p:spPr>
          <a:xfrm>
            <a:off x="5796136" y="6451686"/>
            <a:ext cx="2880320" cy="214122"/>
          </a:xfrm>
        </p:spPr>
        <p:txBody>
          <a:bodyPr/>
          <a:lstStyle/>
          <a:p>
            <a:fld id="{8692F23E-125E-464A-BD78-B219B91D51FC}" type="slidenum">
              <a:rPr lang="en-NZ" smtClean="0"/>
              <a:pPr/>
              <a:t>2</a:t>
            </a:fld>
            <a:endParaRPr lang="en-NZ" dirty="0"/>
          </a:p>
        </p:txBody>
      </p:sp>
      <p:sp>
        <p:nvSpPr>
          <p:cNvPr id="12" name="Rectangle 11"/>
          <p:cNvSpPr/>
          <p:nvPr/>
        </p:nvSpPr>
        <p:spPr>
          <a:xfrm>
            <a:off x="1095798" y="1340766"/>
            <a:ext cx="5466502" cy="2880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AU" sz="1100" dirty="0" smtClean="0">
                <a:solidFill>
                  <a:schemeClr val="tx1"/>
                </a:solidFill>
              </a:rPr>
              <a:t>Table of Contents</a:t>
            </a:r>
          </a:p>
        </p:txBody>
      </p:sp>
      <p:sp>
        <p:nvSpPr>
          <p:cNvPr id="13" name="Rectangle 12"/>
          <p:cNvSpPr/>
          <p:nvPr/>
        </p:nvSpPr>
        <p:spPr>
          <a:xfrm>
            <a:off x="558276" y="1340766"/>
            <a:ext cx="537522" cy="2880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AU" sz="1100" b="1" dirty="0">
              <a:solidFill>
                <a:schemeClr val="tx1"/>
              </a:solidFill>
            </a:endParaRPr>
          </a:p>
        </p:txBody>
      </p:sp>
      <p:sp>
        <p:nvSpPr>
          <p:cNvPr id="14" name="Isosceles Triangle 13"/>
          <p:cNvSpPr/>
          <p:nvPr/>
        </p:nvSpPr>
        <p:spPr>
          <a:xfrm rot="5400000">
            <a:off x="548639" y="1350402"/>
            <a:ext cx="288034" cy="268761"/>
          </a:xfrm>
          <a:prstGeom prst="triangle">
            <a:avLst/>
          </a:prstGeom>
          <a:solidFill>
            <a:srgbClr val="3DB7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100" dirty="0"/>
          </a:p>
        </p:txBody>
      </p:sp>
      <p:sp>
        <p:nvSpPr>
          <p:cNvPr id="15" name="Rectangle 14"/>
          <p:cNvSpPr/>
          <p:nvPr/>
        </p:nvSpPr>
        <p:spPr>
          <a:xfrm>
            <a:off x="6732240" y="1340766"/>
            <a:ext cx="1296144" cy="2880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100" dirty="0" smtClean="0">
                <a:solidFill>
                  <a:schemeClr val="tx1"/>
                </a:solidFill>
              </a:rPr>
              <a:t>2</a:t>
            </a:r>
            <a:endParaRPr lang="en-AU" sz="1100" dirty="0">
              <a:solidFill>
                <a:schemeClr val="tx1"/>
              </a:solidFill>
            </a:endParaRPr>
          </a:p>
        </p:txBody>
      </p:sp>
      <p:sp>
        <p:nvSpPr>
          <p:cNvPr id="17" name="TextBox 16"/>
          <p:cNvSpPr txBox="1"/>
          <p:nvPr/>
        </p:nvSpPr>
        <p:spPr>
          <a:xfrm>
            <a:off x="6687592" y="908718"/>
            <a:ext cx="1322067" cy="276999"/>
          </a:xfrm>
          <a:prstGeom prst="rect">
            <a:avLst/>
          </a:prstGeom>
          <a:noFill/>
        </p:spPr>
        <p:txBody>
          <a:bodyPr wrap="square" rtlCol="0">
            <a:spAutoFit/>
          </a:bodyPr>
          <a:lstStyle/>
          <a:p>
            <a:r>
              <a:rPr lang="en-US" sz="1200" b="1" dirty="0" smtClean="0">
                <a:solidFill>
                  <a:srgbClr val="005288"/>
                </a:solidFill>
              </a:rPr>
              <a:t>PAGES</a:t>
            </a:r>
            <a:endParaRPr lang="en-US" sz="1200" b="1" dirty="0">
              <a:solidFill>
                <a:srgbClr val="005288"/>
              </a:solidFill>
            </a:endParaRPr>
          </a:p>
        </p:txBody>
      </p:sp>
      <p:sp>
        <p:nvSpPr>
          <p:cNvPr id="20" name="TextBox 19"/>
          <p:cNvSpPr txBox="1"/>
          <p:nvPr/>
        </p:nvSpPr>
        <p:spPr>
          <a:xfrm>
            <a:off x="467543" y="908718"/>
            <a:ext cx="4568939" cy="276999"/>
          </a:xfrm>
          <a:prstGeom prst="rect">
            <a:avLst/>
          </a:prstGeom>
          <a:noFill/>
        </p:spPr>
        <p:txBody>
          <a:bodyPr wrap="square" rtlCol="0">
            <a:spAutoFit/>
          </a:bodyPr>
          <a:lstStyle/>
          <a:p>
            <a:r>
              <a:rPr lang="en-US" sz="1200" b="1" dirty="0" smtClean="0">
                <a:solidFill>
                  <a:srgbClr val="005288"/>
                </a:solidFill>
              </a:rPr>
              <a:t>CONTENT</a:t>
            </a:r>
            <a:endParaRPr lang="en-US" sz="1200" b="1" dirty="0">
              <a:solidFill>
                <a:srgbClr val="005288"/>
              </a:solidFill>
            </a:endParaRPr>
          </a:p>
        </p:txBody>
      </p:sp>
      <p:sp>
        <p:nvSpPr>
          <p:cNvPr id="23" name="Rectangle 22"/>
          <p:cNvSpPr/>
          <p:nvPr/>
        </p:nvSpPr>
        <p:spPr>
          <a:xfrm>
            <a:off x="1095798" y="2636908"/>
            <a:ext cx="5466502" cy="2880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AU" sz="1100" dirty="0" smtClean="0">
                <a:solidFill>
                  <a:schemeClr val="tx1"/>
                </a:solidFill>
              </a:rPr>
              <a:t>Our Tagline</a:t>
            </a:r>
          </a:p>
        </p:txBody>
      </p:sp>
      <p:sp>
        <p:nvSpPr>
          <p:cNvPr id="24" name="Rectangle 23"/>
          <p:cNvSpPr/>
          <p:nvPr/>
        </p:nvSpPr>
        <p:spPr>
          <a:xfrm>
            <a:off x="558276" y="2636908"/>
            <a:ext cx="537522" cy="2880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AU" sz="1100" b="1" dirty="0">
              <a:solidFill>
                <a:schemeClr val="tx1"/>
              </a:solidFill>
            </a:endParaRPr>
          </a:p>
        </p:txBody>
      </p:sp>
      <p:sp>
        <p:nvSpPr>
          <p:cNvPr id="25" name="Isosceles Triangle 24"/>
          <p:cNvSpPr/>
          <p:nvPr/>
        </p:nvSpPr>
        <p:spPr>
          <a:xfrm rot="5400000">
            <a:off x="548639" y="2646544"/>
            <a:ext cx="288034" cy="268761"/>
          </a:xfrm>
          <a:prstGeom prst="triangle">
            <a:avLst/>
          </a:prstGeom>
          <a:solidFill>
            <a:srgbClr val="3DB7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100" dirty="0"/>
          </a:p>
        </p:txBody>
      </p:sp>
      <p:sp>
        <p:nvSpPr>
          <p:cNvPr id="26" name="Rectangle 25"/>
          <p:cNvSpPr/>
          <p:nvPr/>
        </p:nvSpPr>
        <p:spPr>
          <a:xfrm>
            <a:off x="6732240" y="2636908"/>
            <a:ext cx="1296144" cy="2880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100" dirty="0">
                <a:solidFill>
                  <a:schemeClr val="tx1"/>
                </a:solidFill>
              </a:rPr>
              <a:t>5</a:t>
            </a:r>
          </a:p>
        </p:txBody>
      </p:sp>
      <p:sp>
        <p:nvSpPr>
          <p:cNvPr id="28" name="Rectangle 27"/>
          <p:cNvSpPr/>
          <p:nvPr/>
        </p:nvSpPr>
        <p:spPr>
          <a:xfrm>
            <a:off x="1095798" y="3068956"/>
            <a:ext cx="5466502" cy="2880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en-NZ" sz="1100" dirty="0" smtClean="0">
                <a:solidFill>
                  <a:schemeClr val="tx1"/>
                </a:solidFill>
              </a:rPr>
              <a:t>Our Colour Options – Approved Logo</a:t>
            </a:r>
            <a:endParaRPr lang="en-NZ" sz="1100" dirty="0">
              <a:solidFill>
                <a:schemeClr val="tx1"/>
              </a:solidFill>
            </a:endParaRPr>
          </a:p>
        </p:txBody>
      </p:sp>
      <p:sp>
        <p:nvSpPr>
          <p:cNvPr id="29" name="Rectangle 28"/>
          <p:cNvSpPr/>
          <p:nvPr/>
        </p:nvSpPr>
        <p:spPr>
          <a:xfrm>
            <a:off x="558276" y="3068956"/>
            <a:ext cx="537522" cy="2880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AU" sz="1100" b="1" dirty="0">
              <a:solidFill>
                <a:schemeClr val="tx1"/>
              </a:solidFill>
            </a:endParaRPr>
          </a:p>
        </p:txBody>
      </p:sp>
      <p:sp>
        <p:nvSpPr>
          <p:cNvPr id="30" name="Isosceles Triangle 29"/>
          <p:cNvSpPr/>
          <p:nvPr/>
        </p:nvSpPr>
        <p:spPr>
          <a:xfrm rot="5400000">
            <a:off x="548639" y="3078592"/>
            <a:ext cx="288034" cy="268761"/>
          </a:xfrm>
          <a:prstGeom prst="triangle">
            <a:avLst/>
          </a:prstGeom>
          <a:solidFill>
            <a:srgbClr val="3DB7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100" dirty="0"/>
          </a:p>
        </p:txBody>
      </p:sp>
      <p:sp>
        <p:nvSpPr>
          <p:cNvPr id="31" name="Rectangle 30"/>
          <p:cNvSpPr/>
          <p:nvPr/>
        </p:nvSpPr>
        <p:spPr>
          <a:xfrm>
            <a:off x="6732240" y="3068956"/>
            <a:ext cx="1296144" cy="2880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100" dirty="0">
                <a:solidFill>
                  <a:schemeClr val="tx1"/>
                </a:solidFill>
              </a:rPr>
              <a:t>6</a:t>
            </a:r>
          </a:p>
        </p:txBody>
      </p:sp>
      <p:sp>
        <p:nvSpPr>
          <p:cNvPr id="33" name="Rectangle 32"/>
          <p:cNvSpPr/>
          <p:nvPr/>
        </p:nvSpPr>
        <p:spPr>
          <a:xfrm>
            <a:off x="1095798" y="3501007"/>
            <a:ext cx="5466502" cy="2880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AU" sz="1100" dirty="0" smtClean="0">
                <a:solidFill>
                  <a:schemeClr val="tx1"/>
                </a:solidFill>
              </a:rPr>
              <a:t>Extended Colour Palette</a:t>
            </a:r>
          </a:p>
        </p:txBody>
      </p:sp>
      <p:sp>
        <p:nvSpPr>
          <p:cNvPr id="34" name="Rectangle 33"/>
          <p:cNvSpPr/>
          <p:nvPr/>
        </p:nvSpPr>
        <p:spPr>
          <a:xfrm>
            <a:off x="558276" y="3501007"/>
            <a:ext cx="537522" cy="2880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AU" sz="1100" b="1" dirty="0">
              <a:solidFill>
                <a:schemeClr val="tx1"/>
              </a:solidFill>
            </a:endParaRPr>
          </a:p>
        </p:txBody>
      </p:sp>
      <p:sp>
        <p:nvSpPr>
          <p:cNvPr id="35" name="Isosceles Triangle 34"/>
          <p:cNvSpPr/>
          <p:nvPr/>
        </p:nvSpPr>
        <p:spPr>
          <a:xfrm rot="5400000">
            <a:off x="548639" y="3510643"/>
            <a:ext cx="288034" cy="268761"/>
          </a:xfrm>
          <a:prstGeom prst="triangle">
            <a:avLst/>
          </a:prstGeom>
          <a:solidFill>
            <a:srgbClr val="3DB7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100" dirty="0"/>
          </a:p>
        </p:txBody>
      </p:sp>
      <p:sp>
        <p:nvSpPr>
          <p:cNvPr id="36" name="Rectangle 35"/>
          <p:cNvSpPr/>
          <p:nvPr/>
        </p:nvSpPr>
        <p:spPr>
          <a:xfrm>
            <a:off x="6732240" y="3501007"/>
            <a:ext cx="1296144" cy="2880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100" dirty="0">
                <a:solidFill>
                  <a:schemeClr val="tx1"/>
                </a:solidFill>
              </a:rPr>
              <a:t>7</a:t>
            </a:r>
          </a:p>
        </p:txBody>
      </p:sp>
      <p:sp>
        <p:nvSpPr>
          <p:cNvPr id="38" name="Rectangle 37"/>
          <p:cNvSpPr/>
          <p:nvPr/>
        </p:nvSpPr>
        <p:spPr>
          <a:xfrm>
            <a:off x="1095798" y="3933052"/>
            <a:ext cx="5466502" cy="2880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AU" sz="1100" dirty="0" smtClean="0">
                <a:solidFill>
                  <a:schemeClr val="tx1"/>
                </a:solidFill>
              </a:rPr>
              <a:t>Typography</a:t>
            </a:r>
          </a:p>
        </p:txBody>
      </p:sp>
      <p:sp>
        <p:nvSpPr>
          <p:cNvPr id="39" name="Rectangle 38"/>
          <p:cNvSpPr/>
          <p:nvPr/>
        </p:nvSpPr>
        <p:spPr>
          <a:xfrm>
            <a:off x="558276" y="3933052"/>
            <a:ext cx="537522" cy="2880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AU" sz="1100" b="1" dirty="0">
              <a:solidFill>
                <a:schemeClr val="tx1"/>
              </a:solidFill>
            </a:endParaRPr>
          </a:p>
        </p:txBody>
      </p:sp>
      <p:sp>
        <p:nvSpPr>
          <p:cNvPr id="40" name="Isosceles Triangle 39"/>
          <p:cNvSpPr/>
          <p:nvPr/>
        </p:nvSpPr>
        <p:spPr>
          <a:xfrm rot="5400000">
            <a:off x="548639" y="3942688"/>
            <a:ext cx="288034" cy="268761"/>
          </a:xfrm>
          <a:prstGeom prst="triangle">
            <a:avLst/>
          </a:prstGeom>
          <a:solidFill>
            <a:srgbClr val="3DB7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100" dirty="0"/>
          </a:p>
        </p:txBody>
      </p:sp>
      <p:sp>
        <p:nvSpPr>
          <p:cNvPr id="41" name="Rectangle 40"/>
          <p:cNvSpPr/>
          <p:nvPr/>
        </p:nvSpPr>
        <p:spPr>
          <a:xfrm>
            <a:off x="6732240" y="3933052"/>
            <a:ext cx="1296144" cy="2880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100" dirty="0">
                <a:solidFill>
                  <a:schemeClr val="tx1"/>
                </a:solidFill>
              </a:rPr>
              <a:t>8</a:t>
            </a:r>
          </a:p>
        </p:txBody>
      </p:sp>
      <p:sp>
        <p:nvSpPr>
          <p:cNvPr id="43" name="Rectangle 42"/>
          <p:cNvSpPr/>
          <p:nvPr/>
        </p:nvSpPr>
        <p:spPr>
          <a:xfrm>
            <a:off x="1095798" y="2204860"/>
            <a:ext cx="5466502" cy="2880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AU" sz="1100" dirty="0" smtClean="0">
                <a:solidFill>
                  <a:schemeClr val="tx1"/>
                </a:solidFill>
              </a:rPr>
              <a:t>Our Name and Brand Identifier</a:t>
            </a:r>
          </a:p>
        </p:txBody>
      </p:sp>
      <p:sp>
        <p:nvSpPr>
          <p:cNvPr id="44" name="Rectangle 43"/>
          <p:cNvSpPr/>
          <p:nvPr/>
        </p:nvSpPr>
        <p:spPr>
          <a:xfrm>
            <a:off x="558276" y="2204860"/>
            <a:ext cx="537522" cy="2880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AU" sz="1100" b="1" dirty="0">
              <a:solidFill>
                <a:schemeClr val="tx1"/>
              </a:solidFill>
            </a:endParaRPr>
          </a:p>
        </p:txBody>
      </p:sp>
      <p:sp>
        <p:nvSpPr>
          <p:cNvPr id="45" name="Isosceles Triangle 44"/>
          <p:cNvSpPr/>
          <p:nvPr/>
        </p:nvSpPr>
        <p:spPr>
          <a:xfrm rot="5400000">
            <a:off x="548639" y="2214496"/>
            <a:ext cx="288034" cy="268761"/>
          </a:xfrm>
          <a:prstGeom prst="triangle">
            <a:avLst/>
          </a:prstGeom>
          <a:solidFill>
            <a:srgbClr val="3DB7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100" dirty="0"/>
          </a:p>
        </p:txBody>
      </p:sp>
      <p:sp>
        <p:nvSpPr>
          <p:cNvPr id="46" name="Rectangle 45"/>
          <p:cNvSpPr/>
          <p:nvPr/>
        </p:nvSpPr>
        <p:spPr>
          <a:xfrm>
            <a:off x="6732240" y="2204860"/>
            <a:ext cx="1296144" cy="2880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100" dirty="0">
                <a:solidFill>
                  <a:schemeClr val="tx1"/>
                </a:solidFill>
              </a:rPr>
              <a:t>4</a:t>
            </a:r>
          </a:p>
        </p:txBody>
      </p:sp>
      <p:sp>
        <p:nvSpPr>
          <p:cNvPr id="48" name="Rectangle 47"/>
          <p:cNvSpPr/>
          <p:nvPr/>
        </p:nvSpPr>
        <p:spPr>
          <a:xfrm>
            <a:off x="1121722" y="4365100"/>
            <a:ext cx="5466502" cy="2880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AU" sz="1100" dirty="0" smtClean="0">
                <a:solidFill>
                  <a:schemeClr val="tx1"/>
                </a:solidFill>
              </a:rPr>
              <a:t>Business Cards &amp; Email Signatures</a:t>
            </a:r>
          </a:p>
        </p:txBody>
      </p:sp>
      <p:sp>
        <p:nvSpPr>
          <p:cNvPr id="49" name="Rectangle 48"/>
          <p:cNvSpPr/>
          <p:nvPr/>
        </p:nvSpPr>
        <p:spPr>
          <a:xfrm>
            <a:off x="558276" y="4365100"/>
            <a:ext cx="563446" cy="2880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AU" sz="1100" b="1" dirty="0">
              <a:solidFill>
                <a:schemeClr val="tx1"/>
              </a:solidFill>
            </a:endParaRPr>
          </a:p>
        </p:txBody>
      </p:sp>
      <p:sp>
        <p:nvSpPr>
          <p:cNvPr id="50" name="Isosceles Triangle 49"/>
          <p:cNvSpPr/>
          <p:nvPr/>
        </p:nvSpPr>
        <p:spPr>
          <a:xfrm rot="5400000">
            <a:off x="548639" y="4374736"/>
            <a:ext cx="288034" cy="268761"/>
          </a:xfrm>
          <a:prstGeom prst="triangle">
            <a:avLst/>
          </a:prstGeom>
          <a:solidFill>
            <a:srgbClr val="3DB7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100" dirty="0"/>
          </a:p>
        </p:txBody>
      </p:sp>
      <p:sp>
        <p:nvSpPr>
          <p:cNvPr id="51" name="Rectangle 50"/>
          <p:cNvSpPr/>
          <p:nvPr/>
        </p:nvSpPr>
        <p:spPr>
          <a:xfrm>
            <a:off x="6732240" y="4365100"/>
            <a:ext cx="1296144" cy="2880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100" dirty="0">
                <a:solidFill>
                  <a:schemeClr val="tx1"/>
                </a:solidFill>
              </a:rPr>
              <a:t>9</a:t>
            </a:r>
          </a:p>
        </p:txBody>
      </p:sp>
      <p:sp>
        <p:nvSpPr>
          <p:cNvPr id="52" name="Rectangle 51"/>
          <p:cNvSpPr/>
          <p:nvPr/>
        </p:nvSpPr>
        <p:spPr>
          <a:xfrm>
            <a:off x="1095798" y="4797148"/>
            <a:ext cx="5466502" cy="2880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AU" sz="1100" dirty="0" smtClean="0">
                <a:solidFill>
                  <a:schemeClr val="tx1"/>
                </a:solidFill>
              </a:rPr>
              <a:t>Letterhead</a:t>
            </a:r>
          </a:p>
        </p:txBody>
      </p:sp>
      <p:sp>
        <p:nvSpPr>
          <p:cNvPr id="53" name="Rectangle 52"/>
          <p:cNvSpPr/>
          <p:nvPr/>
        </p:nvSpPr>
        <p:spPr>
          <a:xfrm>
            <a:off x="558276" y="4797148"/>
            <a:ext cx="537522" cy="2880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AU" sz="1100" b="1" dirty="0">
              <a:solidFill>
                <a:schemeClr val="tx1"/>
              </a:solidFill>
            </a:endParaRPr>
          </a:p>
        </p:txBody>
      </p:sp>
      <p:sp>
        <p:nvSpPr>
          <p:cNvPr id="54" name="Isosceles Triangle 53"/>
          <p:cNvSpPr/>
          <p:nvPr/>
        </p:nvSpPr>
        <p:spPr>
          <a:xfrm rot="5400000">
            <a:off x="548639" y="4806784"/>
            <a:ext cx="288034" cy="268761"/>
          </a:xfrm>
          <a:prstGeom prst="triangle">
            <a:avLst/>
          </a:prstGeom>
          <a:solidFill>
            <a:srgbClr val="3DB7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100" dirty="0"/>
          </a:p>
        </p:txBody>
      </p:sp>
      <p:sp>
        <p:nvSpPr>
          <p:cNvPr id="55" name="Rectangle 54"/>
          <p:cNvSpPr/>
          <p:nvPr/>
        </p:nvSpPr>
        <p:spPr>
          <a:xfrm>
            <a:off x="6732240" y="4797148"/>
            <a:ext cx="1296144" cy="2880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100" dirty="0" smtClean="0">
                <a:solidFill>
                  <a:schemeClr val="tx1"/>
                </a:solidFill>
              </a:rPr>
              <a:t>10</a:t>
            </a:r>
            <a:endParaRPr lang="en-AU" sz="1100" dirty="0">
              <a:solidFill>
                <a:schemeClr val="tx1"/>
              </a:solidFill>
            </a:endParaRPr>
          </a:p>
        </p:txBody>
      </p:sp>
      <p:sp>
        <p:nvSpPr>
          <p:cNvPr id="56" name="Rectangle 55"/>
          <p:cNvSpPr/>
          <p:nvPr/>
        </p:nvSpPr>
        <p:spPr>
          <a:xfrm>
            <a:off x="1095798" y="5229196"/>
            <a:ext cx="5466502" cy="2880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AU" sz="1100" dirty="0" smtClean="0">
                <a:solidFill>
                  <a:schemeClr val="tx1"/>
                </a:solidFill>
              </a:rPr>
              <a:t>Facsimile</a:t>
            </a:r>
          </a:p>
        </p:txBody>
      </p:sp>
      <p:sp>
        <p:nvSpPr>
          <p:cNvPr id="57" name="Rectangle 56"/>
          <p:cNvSpPr/>
          <p:nvPr/>
        </p:nvSpPr>
        <p:spPr>
          <a:xfrm>
            <a:off x="558276" y="5229196"/>
            <a:ext cx="537522" cy="2880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AU" sz="1100" b="1" dirty="0">
              <a:solidFill>
                <a:schemeClr val="tx1"/>
              </a:solidFill>
            </a:endParaRPr>
          </a:p>
        </p:txBody>
      </p:sp>
      <p:sp>
        <p:nvSpPr>
          <p:cNvPr id="58" name="Isosceles Triangle 57"/>
          <p:cNvSpPr/>
          <p:nvPr/>
        </p:nvSpPr>
        <p:spPr>
          <a:xfrm rot="5400000">
            <a:off x="548639" y="5238832"/>
            <a:ext cx="288034" cy="268761"/>
          </a:xfrm>
          <a:prstGeom prst="triangle">
            <a:avLst/>
          </a:prstGeom>
          <a:solidFill>
            <a:srgbClr val="3DB7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100" dirty="0"/>
          </a:p>
        </p:txBody>
      </p:sp>
      <p:sp>
        <p:nvSpPr>
          <p:cNvPr id="59" name="Rectangle 58"/>
          <p:cNvSpPr/>
          <p:nvPr/>
        </p:nvSpPr>
        <p:spPr>
          <a:xfrm>
            <a:off x="6732240" y="5229196"/>
            <a:ext cx="1296144" cy="2880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100" dirty="0" smtClean="0">
                <a:solidFill>
                  <a:schemeClr val="tx1"/>
                </a:solidFill>
              </a:rPr>
              <a:t>11</a:t>
            </a:r>
          </a:p>
        </p:txBody>
      </p:sp>
      <p:sp>
        <p:nvSpPr>
          <p:cNvPr id="60" name="Rectangle 59"/>
          <p:cNvSpPr/>
          <p:nvPr/>
        </p:nvSpPr>
        <p:spPr>
          <a:xfrm>
            <a:off x="1121722" y="5661246"/>
            <a:ext cx="5466502" cy="2880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AU" sz="1100" dirty="0" smtClean="0">
                <a:solidFill>
                  <a:schemeClr val="tx1"/>
                </a:solidFill>
              </a:rPr>
              <a:t>Presentation Templates</a:t>
            </a:r>
          </a:p>
        </p:txBody>
      </p:sp>
      <p:sp>
        <p:nvSpPr>
          <p:cNvPr id="61" name="Rectangle 60"/>
          <p:cNvSpPr/>
          <p:nvPr/>
        </p:nvSpPr>
        <p:spPr>
          <a:xfrm>
            <a:off x="558276" y="5661246"/>
            <a:ext cx="563446" cy="2880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AU" sz="1100" b="1" dirty="0">
              <a:solidFill>
                <a:schemeClr val="tx1"/>
              </a:solidFill>
            </a:endParaRPr>
          </a:p>
        </p:txBody>
      </p:sp>
      <p:sp>
        <p:nvSpPr>
          <p:cNvPr id="62" name="Isosceles Triangle 61"/>
          <p:cNvSpPr/>
          <p:nvPr/>
        </p:nvSpPr>
        <p:spPr>
          <a:xfrm rot="5400000">
            <a:off x="548639" y="5670882"/>
            <a:ext cx="288034" cy="268761"/>
          </a:xfrm>
          <a:prstGeom prst="triangle">
            <a:avLst/>
          </a:prstGeom>
          <a:solidFill>
            <a:srgbClr val="3DB7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100" dirty="0"/>
          </a:p>
        </p:txBody>
      </p:sp>
      <p:sp>
        <p:nvSpPr>
          <p:cNvPr id="63" name="Rectangle 62"/>
          <p:cNvSpPr/>
          <p:nvPr/>
        </p:nvSpPr>
        <p:spPr>
          <a:xfrm>
            <a:off x="6732240" y="5661246"/>
            <a:ext cx="1296144" cy="2880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100" dirty="0" smtClean="0">
                <a:solidFill>
                  <a:schemeClr val="tx1"/>
                </a:solidFill>
              </a:rPr>
              <a:t>12</a:t>
            </a:r>
            <a:endParaRPr lang="en-AU" sz="1100" dirty="0">
              <a:solidFill>
                <a:schemeClr val="tx1"/>
              </a:solidFill>
            </a:endParaRPr>
          </a:p>
        </p:txBody>
      </p:sp>
      <p:sp>
        <p:nvSpPr>
          <p:cNvPr id="88" name="Rectangle 87"/>
          <p:cNvSpPr/>
          <p:nvPr/>
        </p:nvSpPr>
        <p:spPr>
          <a:xfrm>
            <a:off x="1095798" y="1772815"/>
            <a:ext cx="5466502" cy="2880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AU" sz="1100" dirty="0" smtClean="0">
                <a:solidFill>
                  <a:schemeClr val="tx1"/>
                </a:solidFill>
              </a:rPr>
              <a:t>Introduction</a:t>
            </a:r>
          </a:p>
        </p:txBody>
      </p:sp>
      <p:sp>
        <p:nvSpPr>
          <p:cNvPr id="89" name="Rectangle 88"/>
          <p:cNvSpPr/>
          <p:nvPr/>
        </p:nvSpPr>
        <p:spPr>
          <a:xfrm>
            <a:off x="558276" y="1772815"/>
            <a:ext cx="537522" cy="2880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AU" sz="1100" b="1" dirty="0">
              <a:solidFill>
                <a:schemeClr val="tx1"/>
              </a:solidFill>
            </a:endParaRPr>
          </a:p>
        </p:txBody>
      </p:sp>
      <p:sp>
        <p:nvSpPr>
          <p:cNvPr id="90" name="Isosceles Triangle 89"/>
          <p:cNvSpPr/>
          <p:nvPr/>
        </p:nvSpPr>
        <p:spPr>
          <a:xfrm rot="5400000">
            <a:off x="548639" y="1782451"/>
            <a:ext cx="288034" cy="268761"/>
          </a:xfrm>
          <a:prstGeom prst="triangle">
            <a:avLst/>
          </a:prstGeom>
          <a:solidFill>
            <a:srgbClr val="3DB7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100" dirty="0"/>
          </a:p>
        </p:txBody>
      </p:sp>
      <p:sp>
        <p:nvSpPr>
          <p:cNvPr id="91" name="Rectangle 90"/>
          <p:cNvSpPr/>
          <p:nvPr/>
        </p:nvSpPr>
        <p:spPr>
          <a:xfrm>
            <a:off x="6732240" y="1772815"/>
            <a:ext cx="1296144" cy="2880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100" dirty="0" smtClean="0">
                <a:solidFill>
                  <a:schemeClr val="tx1"/>
                </a:solidFill>
              </a:rPr>
              <a:t>3</a:t>
            </a:r>
            <a:endParaRPr lang="en-AU" sz="1100" dirty="0">
              <a:solidFill>
                <a:schemeClr val="tx1"/>
              </a:solidFill>
            </a:endParaRPr>
          </a:p>
        </p:txBody>
      </p:sp>
    </p:spTree>
    <p:extLst>
      <p:ext uri="{BB962C8B-B14F-4D97-AF65-F5344CB8AC3E}">
        <p14:creationId xmlns:p14="http://schemas.microsoft.com/office/powerpoint/2010/main" val="40748389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INTRODUCTION</a:t>
            </a:r>
            <a:endParaRPr lang="en-NZ" dirty="0"/>
          </a:p>
        </p:txBody>
      </p:sp>
      <p:sp>
        <p:nvSpPr>
          <p:cNvPr id="5" name="Footer Placeholder 4"/>
          <p:cNvSpPr>
            <a:spLocks noGrp="1"/>
          </p:cNvSpPr>
          <p:nvPr>
            <p:ph type="ftr" sz="quarter" idx="3"/>
          </p:nvPr>
        </p:nvSpPr>
        <p:spPr>
          <a:xfrm>
            <a:off x="467544" y="6453336"/>
            <a:ext cx="3240360" cy="216024"/>
          </a:xfrm>
          <a:prstGeom prst="rect">
            <a:avLst/>
          </a:prstGeom>
        </p:spPr>
        <p:txBody>
          <a:bodyPr/>
          <a:lstStyle/>
          <a:p>
            <a:r>
              <a:rPr lang="en-NZ" dirty="0" smtClean="0"/>
              <a:t>BRAND GRAPHIC IDENTITY STANDARDS – OCTOBER 2012</a:t>
            </a:r>
            <a:endParaRPr lang="en-NZ" dirty="0"/>
          </a:p>
        </p:txBody>
      </p:sp>
      <p:sp>
        <p:nvSpPr>
          <p:cNvPr id="7" name="Slide Number Placeholder 6"/>
          <p:cNvSpPr>
            <a:spLocks noGrp="1"/>
          </p:cNvSpPr>
          <p:nvPr>
            <p:ph type="sldNum" sz="quarter" idx="12"/>
          </p:nvPr>
        </p:nvSpPr>
        <p:spPr>
          <a:xfrm>
            <a:off x="5796136" y="6451686"/>
            <a:ext cx="2880320" cy="214122"/>
          </a:xfrm>
        </p:spPr>
        <p:txBody>
          <a:bodyPr/>
          <a:lstStyle/>
          <a:p>
            <a:fld id="{8692F23E-125E-464A-BD78-B219B91D51FC}" type="slidenum">
              <a:rPr lang="en-NZ" smtClean="0"/>
              <a:pPr/>
              <a:t>3</a:t>
            </a:fld>
            <a:endParaRPr lang="en-NZ" dirty="0"/>
          </a:p>
        </p:txBody>
      </p:sp>
      <p:sp>
        <p:nvSpPr>
          <p:cNvPr id="4" name="TextBox 3"/>
          <p:cNvSpPr txBox="1"/>
          <p:nvPr/>
        </p:nvSpPr>
        <p:spPr>
          <a:xfrm>
            <a:off x="467545" y="3040791"/>
            <a:ext cx="8208912" cy="2908489"/>
          </a:xfrm>
          <a:prstGeom prst="rect">
            <a:avLst/>
          </a:prstGeom>
          <a:noFill/>
        </p:spPr>
        <p:txBody>
          <a:bodyPr wrap="square" rtlCol="0">
            <a:spAutoFit/>
          </a:bodyPr>
          <a:lstStyle/>
          <a:p>
            <a:pPr>
              <a:lnSpc>
                <a:spcPct val="150000"/>
              </a:lnSpc>
            </a:pPr>
            <a:r>
              <a:rPr lang="en-NZ" sz="1200" b="1" dirty="0" smtClean="0">
                <a:solidFill>
                  <a:srgbClr val="005288"/>
                </a:solidFill>
              </a:rPr>
              <a:t>THE PURPOSE OF THE BRAND GRAPHIC IDENTITY STANDARDS</a:t>
            </a:r>
          </a:p>
          <a:p>
            <a:endParaRPr lang="en-NZ" sz="1100" dirty="0" smtClean="0">
              <a:solidFill>
                <a:srgbClr val="005288"/>
              </a:solidFill>
            </a:endParaRPr>
          </a:p>
          <a:p>
            <a:pPr>
              <a:lnSpc>
                <a:spcPct val="150000"/>
              </a:lnSpc>
            </a:pPr>
            <a:r>
              <a:rPr lang="en-NZ" sz="1100" dirty="0" smtClean="0"/>
              <a:t>A brand is a set of perceptions and images that represent a company, product or service.  Whilst many people refer to brand as a logo, tagline, audio jingle etc., a brand is actually much larger.  </a:t>
            </a:r>
            <a:r>
              <a:rPr lang="en-NZ" sz="1100" dirty="0"/>
              <a:t>B</a:t>
            </a:r>
            <a:r>
              <a:rPr lang="en-NZ" sz="1100" dirty="0" smtClean="0"/>
              <a:t>rand is really the essence or promise of what will be delivered or experienced.</a:t>
            </a:r>
          </a:p>
          <a:p>
            <a:endParaRPr lang="en-NZ" sz="1100" dirty="0" smtClean="0"/>
          </a:p>
          <a:p>
            <a:pPr>
              <a:lnSpc>
                <a:spcPct val="150000"/>
              </a:lnSpc>
            </a:pPr>
            <a:r>
              <a:rPr lang="en-NZ" sz="1100" dirty="0" smtClean="0"/>
              <a:t>Accordingly brands are generally developed over time and the most important element of establishing a brand becomes the real-life experiences of clients and customers utilising a product or service.  </a:t>
            </a:r>
          </a:p>
          <a:p>
            <a:endParaRPr lang="en-NZ" sz="1100" dirty="0"/>
          </a:p>
          <a:p>
            <a:pPr>
              <a:lnSpc>
                <a:spcPct val="150000"/>
              </a:lnSpc>
            </a:pPr>
            <a:r>
              <a:rPr lang="en-NZ" sz="1100" dirty="0" smtClean="0"/>
              <a:t>The establishment, deployment and consistent application of the brand standards, in all communications, is a key step in realising the vision statement above and in FMS successfully establishing its unique brand.   </a:t>
            </a:r>
          </a:p>
          <a:p>
            <a:pPr>
              <a:lnSpc>
                <a:spcPct val="150000"/>
              </a:lnSpc>
            </a:pPr>
            <a:endParaRPr lang="en-NZ" sz="1100" dirty="0"/>
          </a:p>
          <a:p>
            <a:pPr>
              <a:lnSpc>
                <a:spcPct val="150000"/>
              </a:lnSpc>
            </a:pPr>
            <a:r>
              <a:rPr lang="en-NZ" sz="1100" dirty="0" smtClean="0"/>
              <a:t>Any queries regarding the application of the brand standards should be referred to the CEO.</a:t>
            </a:r>
          </a:p>
        </p:txBody>
      </p:sp>
      <p:sp>
        <p:nvSpPr>
          <p:cNvPr id="52" name="TextBox 51"/>
          <p:cNvSpPr txBox="1"/>
          <p:nvPr/>
        </p:nvSpPr>
        <p:spPr>
          <a:xfrm>
            <a:off x="467545" y="1124744"/>
            <a:ext cx="8208912" cy="1808187"/>
          </a:xfrm>
          <a:prstGeom prst="rect">
            <a:avLst/>
          </a:prstGeom>
          <a:noFill/>
        </p:spPr>
        <p:txBody>
          <a:bodyPr wrap="square" rtlCol="0">
            <a:spAutoFit/>
          </a:bodyPr>
          <a:lstStyle/>
          <a:p>
            <a:pPr>
              <a:lnSpc>
                <a:spcPct val="150000"/>
              </a:lnSpc>
            </a:pPr>
            <a:r>
              <a:rPr lang="en-NZ" sz="1200" b="1" dirty="0" smtClean="0">
                <a:solidFill>
                  <a:srgbClr val="005288"/>
                </a:solidFill>
              </a:rPr>
              <a:t>BRAND VISION STATEMENT – INTERNAL MESSAGE</a:t>
            </a:r>
            <a:endParaRPr lang="en-NZ" sz="1200" dirty="0" smtClean="0">
              <a:solidFill>
                <a:srgbClr val="005288"/>
              </a:solidFill>
            </a:endParaRPr>
          </a:p>
          <a:p>
            <a:endParaRPr lang="en-NZ" sz="1100" dirty="0" smtClean="0"/>
          </a:p>
          <a:p>
            <a:pPr>
              <a:lnSpc>
                <a:spcPct val="150000"/>
              </a:lnSpc>
            </a:pPr>
            <a:r>
              <a:rPr lang="en-NZ" sz="1100" dirty="0" smtClean="0"/>
              <a:t>The </a:t>
            </a:r>
            <a:r>
              <a:rPr lang="en-NZ" sz="1100" dirty="0"/>
              <a:t>acquisition of Perpetual Lenders Mortgage Services Ltd in August 2012 reflects FMS’s commitment to become the most recognised and reputable leader in its industry.   Our focus is to continue to develop and deliver value </a:t>
            </a:r>
            <a:r>
              <a:rPr lang="en-NZ" sz="1100" dirty="0" smtClean="0"/>
              <a:t>added, </a:t>
            </a:r>
            <a:r>
              <a:rPr lang="en-NZ" sz="1100" dirty="0"/>
              <a:t>client centric solutions and services.   The FMS team is committed to delivering a superior customer experience that encourages innovative thinking and fosters collaborative client </a:t>
            </a:r>
            <a:r>
              <a:rPr lang="en-NZ" sz="1100" dirty="0" smtClean="0"/>
              <a:t>relationships.</a:t>
            </a:r>
            <a:endParaRPr lang="en-NZ" sz="1100" dirty="0"/>
          </a:p>
          <a:p>
            <a:pPr>
              <a:lnSpc>
                <a:spcPct val="150000"/>
              </a:lnSpc>
            </a:pPr>
            <a:endParaRPr lang="en-NZ" sz="1100" dirty="0" smtClean="0"/>
          </a:p>
        </p:txBody>
      </p:sp>
    </p:spTree>
    <p:extLst>
      <p:ext uri="{BB962C8B-B14F-4D97-AF65-F5344CB8AC3E}">
        <p14:creationId xmlns:p14="http://schemas.microsoft.com/office/powerpoint/2010/main" val="8996539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OUR NAME AND BRAND IDENTIFIER</a:t>
            </a:r>
            <a:endParaRPr lang="en-NZ" dirty="0"/>
          </a:p>
        </p:txBody>
      </p:sp>
      <p:sp>
        <p:nvSpPr>
          <p:cNvPr id="5" name="Footer Placeholder 4"/>
          <p:cNvSpPr>
            <a:spLocks noGrp="1"/>
          </p:cNvSpPr>
          <p:nvPr>
            <p:ph type="ftr" sz="quarter" idx="3"/>
          </p:nvPr>
        </p:nvSpPr>
        <p:spPr>
          <a:xfrm>
            <a:off x="467544" y="6453336"/>
            <a:ext cx="3240360" cy="216024"/>
          </a:xfrm>
          <a:prstGeom prst="rect">
            <a:avLst/>
          </a:prstGeom>
        </p:spPr>
        <p:txBody>
          <a:bodyPr/>
          <a:lstStyle/>
          <a:p>
            <a:r>
              <a:rPr lang="en-NZ" dirty="0" smtClean="0"/>
              <a:t>BRAND GRAPHIC IDENTITY STANDARDS – OCTOBER 2012</a:t>
            </a:r>
            <a:endParaRPr lang="en-NZ" dirty="0"/>
          </a:p>
        </p:txBody>
      </p:sp>
      <p:sp>
        <p:nvSpPr>
          <p:cNvPr id="7" name="Slide Number Placeholder 6"/>
          <p:cNvSpPr>
            <a:spLocks noGrp="1"/>
          </p:cNvSpPr>
          <p:nvPr>
            <p:ph type="sldNum" sz="quarter" idx="12"/>
          </p:nvPr>
        </p:nvSpPr>
        <p:spPr>
          <a:xfrm>
            <a:off x="5796136" y="6451686"/>
            <a:ext cx="2880320" cy="214122"/>
          </a:xfrm>
        </p:spPr>
        <p:txBody>
          <a:bodyPr/>
          <a:lstStyle/>
          <a:p>
            <a:fld id="{8692F23E-125E-464A-BD78-B219B91D51FC}" type="slidenum">
              <a:rPr lang="en-NZ" smtClean="0"/>
              <a:pPr/>
              <a:t>4</a:t>
            </a:fld>
            <a:endParaRPr lang="en-NZ"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3568" y="2698864"/>
            <a:ext cx="2088232" cy="1092232"/>
          </a:xfrm>
          <a:prstGeom prst="rect">
            <a:avLst/>
          </a:prstGeom>
        </p:spPr>
      </p:pic>
      <p:sp>
        <p:nvSpPr>
          <p:cNvPr id="4" name="TextBox 3"/>
          <p:cNvSpPr txBox="1"/>
          <p:nvPr/>
        </p:nvSpPr>
        <p:spPr>
          <a:xfrm>
            <a:off x="3419872" y="2996952"/>
            <a:ext cx="5256585" cy="3223959"/>
          </a:xfrm>
          <a:prstGeom prst="rect">
            <a:avLst/>
          </a:prstGeom>
          <a:noFill/>
        </p:spPr>
        <p:txBody>
          <a:bodyPr wrap="square" rtlCol="0">
            <a:spAutoFit/>
          </a:bodyPr>
          <a:lstStyle/>
          <a:p>
            <a:pPr>
              <a:lnSpc>
                <a:spcPct val="150000"/>
              </a:lnSpc>
            </a:pPr>
            <a:r>
              <a:rPr lang="en-NZ" sz="1200" b="1" dirty="0" smtClean="0">
                <a:solidFill>
                  <a:srgbClr val="005288"/>
                </a:solidFill>
              </a:rPr>
              <a:t>ABOUT OUR BRAND IDENTIFIER</a:t>
            </a:r>
          </a:p>
          <a:p>
            <a:endParaRPr lang="en-NZ" sz="1100" dirty="0" smtClean="0">
              <a:solidFill>
                <a:srgbClr val="005288"/>
              </a:solidFill>
            </a:endParaRPr>
          </a:p>
          <a:p>
            <a:pPr>
              <a:lnSpc>
                <a:spcPct val="150000"/>
              </a:lnSpc>
            </a:pPr>
            <a:r>
              <a:rPr lang="en-NZ" sz="1100" dirty="0" smtClean="0"/>
              <a:t>FMS’s Brand identifier, or “logo” is comprised of a “globe” symbol and the word FMS.  We also refer to the combination of our symbol and name as our “brand signature”.  </a:t>
            </a:r>
          </a:p>
          <a:p>
            <a:endParaRPr lang="en-NZ" sz="1100" dirty="0"/>
          </a:p>
          <a:p>
            <a:pPr>
              <a:lnSpc>
                <a:spcPct val="150000"/>
              </a:lnSpc>
            </a:pPr>
            <a:r>
              <a:rPr lang="en-NZ" sz="1100" dirty="0" smtClean="0"/>
              <a:t>The fusion of imagery, typography and colour evoke the primary characteristics of FMS itself.</a:t>
            </a:r>
            <a:endParaRPr lang="en-NZ" sz="1100" dirty="0"/>
          </a:p>
          <a:p>
            <a:pPr marL="171450" indent="-171450">
              <a:lnSpc>
                <a:spcPct val="150000"/>
              </a:lnSpc>
              <a:buFont typeface="Wingdings" pitchFamily="2" charset="2"/>
              <a:buChar char="§"/>
            </a:pPr>
            <a:r>
              <a:rPr lang="en-NZ" sz="1100" dirty="0" smtClean="0"/>
              <a:t>The globe represents our global presence and reach.</a:t>
            </a:r>
          </a:p>
          <a:p>
            <a:pPr marL="171450" indent="-171450">
              <a:lnSpc>
                <a:spcPct val="150000"/>
              </a:lnSpc>
              <a:buFont typeface="Wingdings" pitchFamily="2" charset="2"/>
              <a:buChar char="§"/>
            </a:pPr>
            <a:r>
              <a:rPr lang="en-NZ" sz="1100" dirty="0" smtClean="0"/>
              <a:t>The dominate FMS serves to create a memorable stamp and an easily recognisable presence.</a:t>
            </a:r>
          </a:p>
          <a:p>
            <a:pPr marL="171450" indent="-171450">
              <a:lnSpc>
                <a:spcPct val="150000"/>
              </a:lnSpc>
              <a:buFont typeface="Wingdings" pitchFamily="2" charset="2"/>
              <a:buChar char="§"/>
            </a:pPr>
            <a:r>
              <a:rPr lang="en-NZ" sz="1100" dirty="0" smtClean="0"/>
              <a:t>The rich blue hues in the globe not only match the primary dark blue in the First American parent logo but also provide a strong </a:t>
            </a:r>
            <a:r>
              <a:rPr lang="en-NZ" sz="1100" dirty="0" err="1" smtClean="0"/>
              <a:t>pallete</a:t>
            </a:r>
            <a:r>
              <a:rPr lang="en-NZ" sz="1100" dirty="0" smtClean="0"/>
              <a:t> that works across all platforms.</a:t>
            </a:r>
          </a:p>
          <a:p>
            <a:pPr marL="171450" indent="-171450">
              <a:lnSpc>
                <a:spcPct val="150000"/>
              </a:lnSpc>
              <a:buFont typeface="Wingdings" pitchFamily="2" charset="2"/>
              <a:buChar char="§"/>
            </a:pPr>
            <a:r>
              <a:rPr lang="en-NZ" sz="1100" dirty="0" smtClean="0"/>
              <a:t>Our logo is professional and strong, yet friendly.</a:t>
            </a:r>
          </a:p>
        </p:txBody>
      </p:sp>
      <p:sp>
        <p:nvSpPr>
          <p:cNvPr id="52" name="TextBox 51"/>
          <p:cNvSpPr txBox="1"/>
          <p:nvPr/>
        </p:nvSpPr>
        <p:spPr>
          <a:xfrm>
            <a:off x="3399311" y="908720"/>
            <a:ext cx="5277145" cy="1977464"/>
          </a:xfrm>
          <a:prstGeom prst="rect">
            <a:avLst/>
          </a:prstGeom>
          <a:noFill/>
        </p:spPr>
        <p:txBody>
          <a:bodyPr wrap="square" rtlCol="0">
            <a:spAutoFit/>
          </a:bodyPr>
          <a:lstStyle/>
          <a:p>
            <a:pPr>
              <a:lnSpc>
                <a:spcPct val="150000"/>
              </a:lnSpc>
            </a:pPr>
            <a:r>
              <a:rPr lang="en-NZ" sz="1200" b="1" dirty="0" smtClean="0">
                <a:solidFill>
                  <a:srgbClr val="005288"/>
                </a:solidFill>
              </a:rPr>
              <a:t>OUR NAME</a:t>
            </a:r>
            <a:endParaRPr lang="en-NZ" sz="1200" dirty="0" smtClean="0">
              <a:solidFill>
                <a:srgbClr val="005288"/>
              </a:solidFill>
            </a:endParaRPr>
          </a:p>
          <a:p>
            <a:endParaRPr lang="en-NZ" sz="1100" dirty="0" smtClean="0"/>
          </a:p>
          <a:p>
            <a:pPr>
              <a:lnSpc>
                <a:spcPct val="150000"/>
              </a:lnSpc>
            </a:pPr>
            <a:r>
              <a:rPr lang="en-NZ" sz="1100" dirty="0" smtClean="0"/>
              <a:t>The FMS Group comprises First Mortgage Services Ltd, First Mortgage Services Pty Ltd and First Mortgage Services Australia Pty Ltd.</a:t>
            </a:r>
          </a:p>
          <a:p>
            <a:endParaRPr lang="en-NZ" sz="1100" dirty="0" smtClean="0"/>
          </a:p>
          <a:p>
            <a:pPr>
              <a:lnSpc>
                <a:spcPct val="150000"/>
              </a:lnSpc>
            </a:pPr>
            <a:r>
              <a:rPr lang="en-NZ" sz="1100" dirty="0" smtClean="0"/>
              <a:t>Whilst the full relevant company name needs to be referred to on all legal documents </a:t>
            </a:r>
            <a:r>
              <a:rPr lang="en-NZ" sz="1100" dirty="0" err="1" smtClean="0"/>
              <a:t>etc</a:t>
            </a:r>
            <a:r>
              <a:rPr lang="en-NZ" sz="1100" dirty="0" smtClean="0"/>
              <a:t> FMS is the name we wish to be known by.  For example when talking to clients, customers and suppliers we should refer to ourselves as XXX YYY from FMS.</a:t>
            </a:r>
          </a:p>
        </p:txBody>
      </p:sp>
    </p:spTree>
    <p:extLst>
      <p:ext uri="{BB962C8B-B14F-4D97-AF65-F5344CB8AC3E}">
        <p14:creationId xmlns:p14="http://schemas.microsoft.com/office/powerpoint/2010/main" val="27294721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OUR TAGLINE</a:t>
            </a:r>
            <a:endParaRPr lang="en-NZ" dirty="0"/>
          </a:p>
        </p:txBody>
      </p:sp>
      <p:sp>
        <p:nvSpPr>
          <p:cNvPr id="5" name="Footer Placeholder 4"/>
          <p:cNvSpPr>
            <a:spLocks noGrp="1"/>
          </p:cNvSpPr>
          <p:nvPr>
            <p:ph type="ftr" sz="quarter" idx="3"/>
          </p:nvPr>
        </p:nvSpPr>
        <p:spPr>
          <a:xfrm>
            <a:off x="467544" y="6453336"/>
            <a:ext cx="3240360" cy="216024"/>
          </a:xfrm>
          <a:prstGeom prst="rect">
            <a:avLst/>
          </a:prstGeom>
        </p:spPr>
        <p:txBody>
          <a:bodyPr/>
          <a:lstStyle/>
          <a:p>
            <a:r>
              <a:rPr lang="en-NZ" dirty="0" smtClean="0"/>
              <a:t>BRAND GRAPHIC IDENTITY STANDARDS – OCTOBER 2012</a:t>
            </a:r>
            <a:endParaRPr lang="en-NZ" dirty="0"/>
          </a:p>
        </p:txBody>
      </p:sp>
      <p:sp>
        <p:nvSpPr>
          <p:cNvPr id="7" name="Slide Number Placeholder 6"/>
          <p:cNvSpPr>
            <a:spLocks noGrp="1"/>
          </p:cNvSpPr>
          <p:nvPr>
            <p:ph type="sldNum" sz="quarter" idx="12"/>
          </p:nvPr>
        </p:nvSpPr>
        <p:spPr>
          <a:xfrm>
            <a:off x="5796136" y="6451686"/>
            <a:ext cx="2880320" cy="214122"/>
          </a:xfrm>
        </p:spPr>
        <p:txBody>
          <a:bodyPr/>
          <a:lstStyle/>
          <a:p>
            <a:fld id="{8692F23E-125E-464A-BD78-B219B91D51FC}" type="slidenum">
              <a:rPr lang="en-NZ" smtClean="0"/>
              <a:pPr/>
              <a:t>5</a:t>
            </a:fld>
            <a:endParaRPr lang="en-NZ" dirty="0"/>
          </a:p>
        </p:txBody>
      </p:sp>
      <p:sp>
        <p:nvSpPr>
          <p:cNvPr id="53" name="TextBox 52"/>
          <p:cNvSpPr txBox="1"/>
          <p:nvPr/>
        </p:nvSpPr>
        <p:spPr>
          <a:xfrm>
            <a:off x="3635896" y="1399123"/>
            <a:ext cx="4752528" cy="4478149"/>
          </a:xfrm>
          <a:prstGeom prst="rect">
            <a:avLst/>
          </a:prstGeom>
          <a:noFill/>
        </p:spPr>
        <p:txBody>
          <a:bodyPr wrap="square" rtlCol="0">
            <a:spAutoFit/>
          </a:bodyPr>
          <a:lstStyle/>
          <a:p>
            <a:pPr algn="ctr">
              <a:lnSpc>
                <a:spcPct val="150000"/>
              </a:lnSpc>
            </a:pPr>
            <a:r>
              <a:rPr lang="en-NZ" sz="1200" b="1" dirty="0" smtClean="0">
                <a:solidFill>
                  <a:srgbClr val="005288"/>
                </a:solidFill>
              </a:rPr>
              <a:t>Our tagline simply expresses our essence of being an international services company that has hands on knowledge and local presence in our far-reaching locations.  </a:t>
            </a:r>
          </a:p>
          <a:p>
            <a:pPr>
              <a:lnSpc>
                <a:spcPct val="150000"/>
              </a:lnSpc>
            </a:pPr>
            <a:endParaRPr lang="en-NZ" sz="1100" dirty="0"/>
          </a:p>
          <a:p>
            <a:pPr>
              <a:lnSpc>
                <a:spcPct val="150000"/>
              </a:lnSpc>
            </a:pPr>
            <a:r>
              <a:rPr lang="en-NZ" sz="1100" dirty="0" smtClean="0"/>
              <a:t>The following communication points are achieved through our tagline:</a:t>
            </a:r>
          </a:p>
          <a:p>
            <a:pPr marL="171450" indent="-171450">
              <a:lnSpc>
                <a:spcPct val="150000"/>
              </a:lnSpc>
              <a:buFont typeface="Wingdings" pitchFamily="2" charset="2"/>
              <a:buChar char="§"/>
            </a:pPr>
            <a:r>
              <a:rPr lang="en-NZ" sz="1100" dirty="0" smtClean="0"/>
              <a:t>It instantly states our international presence.</a:t>
            </a:r>
          </a:p>
          <a:p>
            <a:pPr marL="171450" indent="-171450">
              <a:lnSpc>
                <a:spcPct val="150000"/>
              </a:lnSpc>
              <a:buFont typeface="Wingdings" pitchFamily="2" charset="2"/>
              <a:buChar char="§"/>
            </a:pPr>
            <a:r>
              <a:rPr lang="en-NZ" sz="1100" dirty="0" smtClean="0"/>
              <a:t>“Reach” expresses many concepts including extending help and influence, attaining success and achievement and striving for more knowledge, solutions and products and enhancing the service proposition.</a:t>
            </a:r>
          </a:p>
          <a:p>
            <a:pPr marL="171450" indent="-171450">
              <a:lnSpc>
                <a:spcPct val="150000"/>
              </a:lnSpc>
              <a:buFont typeface="Wingdings" pitchFamily="2" charset="2"/>
              <a:buChar char="§"/>
            </a:pPr>
            <a:r>
              <a:rPr lang="en-NZ" sz="1100" dirty="0" smtClean="0"/>
              <a:t>The phrase is short yet memorable.  It is warm and honest in its sincerity.</a:t>
            </a:r>
          </a:p>
          <a:p>
            <a:pPr marL="171450" indent="-171450">
              <a:lnSpc>
                <a:spcPct val="150000"/>
              </a:lnSpc>
              <a:buFont typeface="Wingdings" pitchFamily="2" charset="2"/>
              <a:buChar char="§"/>
            </a:pPr>
            <a:r>
              <a:rPr lang="en-NZ" sz="1100" dirty="0" smtClean="0"/>
              <a:t>There is a suggestion that FMS is a safe, protective company to work with because of our personal “touch”.  It projects our strong philosophy of excellent personal service by not telling our audience what we are but rather focusing on the fact that we are where the customer is, ready to help.</a:t>
            </a:r>
          </a:p>
          <a:p>
            <a:pPr marL="171450" indent="-171450">
              <a:lnSpc>
                <a:spcPct val="150000"/>
              </a:lnSpc>
              <a:buFont typeface="Wingdings" pitchFamily="2" charset="2"/>
              <a:buChar char="§"/>
            </a:pPr>
            <a:r>
              <a:rPr lang="en-NZ" sz="1100" dirty="0" smtClean="0"/>
              <a:t>We are not pigeon-holed by the expressions “Reach” and “Touch” which are broad concepts that can be shaped to mean different things to different customers and can even be applied to non financial products.</a:t>
            </a:r>
            <a:endParaRPr lang="en-NZ" sz="1100" dirty="0"/>
          </a:p>
        </p:txBody>
      </p:sp>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3568" y="2698864"/>
            <a:ext cx="2088232" cy="1092232"/>
          </a:xfrm>
          <a:prstGeom prst="rect">
            <a:avLst/>
          </a:prstGeom>
        </p:spPr>
      </p:pic>
    </p:spTree>
    <p:extLst>
      <p:ext uri="{BB962C8B-B14F-4D97-AF65-F5344CB8AC3E}">
        <p14:creationId xmlns:p14="http://schemas.microsoft.com/office/powerpoint/2010/main" val="16693705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COLOUR OPTIONS – APPROVED LOGO</a:t>
            </a:r>
            <a:endParaRPr lang="en-NZ" dirty="0"/>
          </a:p>
        </p:txBody>
      </p:sp>
      <p:sp>
        <p:nvSpPr>
          <p:cNvPr id="5" name="Footer Placeholder 4"/>
          <p:cNvSpPr>
            <a:spLocks noGrp="1"/>
          </p:cNvSpPr>
          <p:nvPr>
            <p:ph type="ftr" sz="quarter" idx="3"/>
          </p:nvPr>
        </p:nvSpPr>
        <p:spPr>
          <a:xfrm>
            <a:off x="467544" y="6453336"/>
            <a:ext cx="3240360" cy="216024"/>
          </a:xfrm>
          <a:prstGeom prst="rect">
            <a:avLst/>
          </a:prstGeom>
        </p:spPr>
        <p:txBody>
          <a:bodyPr/>
          <a:lstStyle/>
          <a:p>
            <a:r>
              <a:rPr lang="en-NZ" dirty="0" smtClean="0"/>
              <a:t>BRAND GRAPHIC IDENTITY STANDARDS – OCTOBER 2012</a:t>
            </a:r>
            <a:endParaRPr lang="en-NZ" dirty="0"/>
          </a:p>
        </p:txBody>
      </p:sp>
      <p:sp>
        <p:nvSpPr>
          <p:cNvPr id="7" name="Slide Number Placeholder 6"/>
          <p:cNvSpPr>
            <a:spLocks noGrp="1"/>
          </p:cNvSpPr>
          <p:nvPr>
            <p:ph type="sldNum" sz="quarter" idx="12"/>
          </p:nvPr>
        </p:nvSpPr>
        <p:spPr>
          <a:xfrm>
            <a:off x="5796136" y="6451686"/>
            <a:ext cx="2880320" cy="214122"/>
          </a:xfrm>
        </p:spPr>
        <p:txBody>
          <a:bodyPr/>
          <a:lstStyle/>
          <a:p>
            <a:fld id="{8692F23E-125E-464A-BD78-B219B91D51FC}" type="slidenum">
              <a:rPr lang="en-NZ" smtClean="0"/>
              <a:pPr/>
              <a:t>6</a:t>
            </a:fld>
            <a:endParaRPr lang="en-NZ"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48688" y="2132856"/>
            <a:ext cx="1634296" cy="854805"/>
          </a:xfrm>
          <a:prstGeom prst="rect">
            <a:avLst/>
          </a:prstGeom>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48688" y="3851757"/>
            <a:ext cx="1656184" cy="854805"/>
          </a:xfrm>
          <a:prstGeom prst="rect">
            <a:avLst/>
          </a:prstGeom>
        </p:spPr>
      </p:pic>
      <p:sp>
        <p:nvSpPr>
          <p:cNvPr id="55" name="TextBox 54"/>
          <p:cNvSpPr txBox="1"/>
          <p:nvPr/>
        </p:nvSpPr>
        <p:spPr>
          <a:xfrm>
            <a:off x="4355976" y="1844824"/>
            <a:ext cx="4104456" cy="3647152"/>
          </a:xfrm>
          <a:prstGeom prst="rect">
            <a:avLst/>
          </a:prstGeom>
          <a:noFill/>
        </p:spPr>
        <p:txBody>
          <a:bodyPr wrap="square" rtlCol="0">
            <a:spAutoFit/>
          </a:bodyPr>
          <a:lstStyle/>
          <a:p>
            <a:pPr>
              <a:lnSpc>
                <a:spcPct val="150000"/>
              </a:lnSpc>
            </a:pPr>
            <a:r>
              <a:rPr lang="en-NZ" sz="1100" dirty="0" smtClean="0"/>
              <a:t>Colour is one of the most influential tools that an organisation can use to identify itself.  The colours shown represent the colour palette for the FMS brand signature.  These are the only colours and combinations that can be used for reproducing the FMS logo.</a:t>
            </a:r>
          </a:p>
          <a:p>
            <a:pPr>
              <a:lnSpc>
                <a:spcPct val="150000"/>
              </a:lnSpc>
            </a:pPr>
            <a:endParaRPr lang="en-NZ" sz="1100" dirty="0"/>
          </a:p>
          <a:p>
            <a:pPr>
              <a:lnSpc>
                <a:spcPct val="150000"/>
              </a:lnSpc>
            </a:pPr>
            <a:r>
              <a:rPr lang="en-NZ" sz="1100" dirty="0" smtClean="0"/>
              <a:t>The FMS brand signature has been designed to work in 2 different colour ways.  The primary colour is blue dominant with a blue globe.  The second colour option is one-colour black with the globe in tints of black.</a:t>
            </a:r>
          </a:p>
          <a:p>
            <a:pPr>
              <a:lnSpc>
                <a:spcPct val="150000"/>
              </a:lnSpc>
            </a:pPr>
            <a:endParaRPr lang="en-NZ" sz="1100" dirty="0"/>
          </a:p>
          <a:p>
            <a:pPr>
              <a:lnSpc>
                <a:spcPct val="150000"/>
              </a:lnSpc>
            </a:pPr>
            <a:r>
              <a:rPr lang="en-NZ" sz="1100" dirty="0" smtClean="0"/>
              <a:t>These colour variations have been developed so that the FMS logo can be applied in a variety of situations and still maintain maximum legibility and brand consistency.</a:t>
            </a:r>
          </a:p>
          <a:p>
            <a:pPr>
              <a:lnSpc>
                <a:spcPct val="150000"/>
              </a:lnSpc>
            </a:pPr>
            <a:endParaRPr lang="en-NZ" sz="1100" b="1" dirty="0" smtClean="0"/>
          </a:p>
        </p:txBody>
      </p:sp>
    </p:spTree>
    <p:extLst>
      <p:ext uri="{BB962C8B-B14F-4D97-AF65-F5344CB8AC3E}">
        <p14:creationId xmlns:p14="http://schemas.microsoft.com/office/powerpoint/2010/main" val="1158079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EXTENDED COLOUR PALETTE</a:t>
            </a:r>
            <a:endParaRPr lang="en-NZ" dirty="0"/>
          </a:p>
        </p:txBody>
      </p:sp>
      <p:sp>
        <p:nvSpPr>
          <p:cNvPr id="5" name="Footer Placeholder 4"/>
          <p:cNvSpPr>
            <a:spLocks noGrp="1"/>
          </p:cNvSpPr>
          <p:nvPr>
            <p:ph type="ftr" sz="quarter" idx="3"/>
          </p:nvPr>
        </p:nvSpPr>
        <p:spPr>
          <a:xfrm>
            <a:off x="467544" y="6453336"/>
            <a:ext cx="3240360" cy="216024"/>
          </a:xfrm>
          <a:prstGeom prst="rect">
            <a:avLst/>
          </a:prstGeom>
        </p:spPr>
        <p:txBody>
          <a:bodyPr/>
          <a:lstStyle/>
          <a:p>
            <a:r>
              <a:rPr lang="en-NZ" dirty="0" smtClean="0"/>
              <a:t>BRAND GRAPHIC IDENTITY STANDARDS – OCTOBER 2012</a:t>
            </a:r>
            <a:endParaRPr lang="en-NZ" dirty="0"/>
          </a:p>
        </p:txBody>
      </p:sp>
      <p:sp>
        <p:nvSpPr>
          <p:cNvPr id="7" name="Slide Number Placeholder 6"/>
          <p:cNvSpPr>
            <a:spLocks noGrp="1"/>
          </p:cNvSpPr>
          <p:nvPr>
            <p:ph type="sldNum" sz="quarter" idx="12"/>
          </p:nvPr>
        </p:nvSpPr>
        <p:spPr>
          <a:xfrm>
            <a:off x="5796136" y="6451686"/>
            <a:ext cx="2880320" cy="214122"/>
          </a:xfrm>
        </p:spPr>
        <p:txBody>
          <a:bodyPr/>
          <a:lstStyle/>
          <a:p>
            <a:fld id="{8692F23E-125E-464A-BD78-B219B91D51FC}" type="slidenum">
              <a:rPr lang="en-NZ" smtClean="0"/>
              <a:pPr/>
              <a:t>7</a:t>
            </a:fld>
            <a:endParaRPr lang="en-NZ" dirty="0"/>
          </a:p>
        </p:txBody>
      </p:sp>
      <p:sp>
        <p:nvSpPr>
          <p:cNvPr id="55" name="TextBox 54"/>
          <p:cNvSpPr txBox="1"/>
          <p:nvPr/>
        </p:nvSpPr>
        <p:spPr>
          <a:xfrm>
            <a:off x="4572000" y="1395933"/>
            <a:ext cx="3816424" cy="2400657"/>
          </a:xfrm>
          <a:prstGeom prst="rect">
            <a:avLst/>
          </a:prstGeom>
          <a:noFill/>
        </p:spPr>
        <p:txBody>
          <a:bodyPr wrap="square" rtlCol="0">
            <a:spAutoFit/>
          </a:bodyPr>
          <a:lstStyle/>
          <a:p>
            <a:pPr>
              <a:lnSpc>
                <a:spcPct val="150000"/>
              </a:lnSpc>
            </a:pPr>
            <a:r>
              <a:rPr lang="en-NZ" sz="1200" b="1" dirty="0" smtClean="0">
                <a:solidFill>
                  <a:srgbClr val="005288"/>
                </a:solidFill>
              </a:rPr>
              <a:t>IDENTITY PALETTE</a:t>
            </a:r>
          </a:p>
          <a:p>
            <a:endParaRPr lang="en-NZ" sz="1100" dirty="0" smtClean="0"/>
          </a:p>
          <a:p>
            <a:pPr>
              <a:lnSpc>
                <a:spcPct val="150000"/>
              </a:lnSpc>
            </a:pPr>
            <a:r>
              <a:rPr lang="en-NZ" sz="1100" dirty="0" smtClean="0"/>
              <a:t>The FMS colour palette (refer opposite) was inspired by the colours of the parent company as well as key brand personality words such as strong, trustworthy, progressive, global, proactive, hands on, collaborative and cooperative.</a:t>
            </a:r>
          </a:p>
          <a:p>
            <a:pPr>
              <a:lnSpc>
                <a:spcPct val="150000"/>
              </a:lnSpc>
            </a:pPr>
            <a:endParaRPr lang="en-NZ" sz="1100" dirty="0"/>
          </a:p>
          <a:p>
            <a:pPr>
              <a:lnSpc>
                <a:spcPct val="150000"/>
              </a:lnSpc>
            </a:pPr>
            <a:r>
              <a:rPr lang="en-NZ" sz="1100" dirty="0" smtClean="0"/>
              <a:t>The secondary palette (refer below) is made up of rich colours meant to express FMS’s forward thinking, reach and versatility.</a:t>
            </a:r>
          </a:p>
        </p:txBody>
      </p:sp>
      <p:sp>
        <p:nvSpPr>
          <p:cNvPr id="10" name="Rectangle 9"/>
          <p:cNvSpPr/>
          <p:nvPr/>
        </p:nvSpPr>
        <p:spPr>
          <a:xfrm>
            <a:off x="395536" y="1557390"/>
            <a:ext cx="1080120" cy="504056"/>
          </a:xfrm>
          <a:prstGeom prst="rect">
            <a:avLst/>
          </a:prstGeom>
          <a:solidFill>
            <a:srgbClr val="0052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NZ" sz="1100" b="1" dirty="0" smtClean="0"/>
              <a:t>DEEP BLUE</a:t>
            </a:r>
            <a:endParaRPr lang="en-NZ" sz="1100" b="1" dirty="0"/>
          </a:p>
        </p:txBody>
      </p:sp>
      <p:sp>
        <p:nvSpPr>
          <p:cNvPr id="56" name="Rectangle 55"/>
          <p:cNvSpPr/>
          <p:nvPr/>
        </p:nvSpPr>
        <p:spPr>
          <a:xfrm>
            <a:off x="1619671" y="1556792"/>
            <a:ext cx="1157271" cy="504056"/>
          </a:xfrm>
          <a:prstGeom prst="rect">
            <a:avLst/>
          </a:prstGeom>
          <a:solidFill>
            <a:srgbClr val="3742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NZ" sz="1100" b="1" dirty="0" smtClean="0"/>
              <a:t>COOL GREY</a:t>
            </a:r>
            <a:endParaRPr lang="en-NZ" sz="1100" b="1" dirty="0"/>
          </a:p>
        </p:txBody>
      </p:sp>
      <p:sp>
        <p:nvSpPr>
          <p:cNvPr id="57" name="Rectangle 56"/>
          <p:cNvSpPr/>
          <p:nvPr/>
        </p:nvSpPr>
        <p:spPr>
          <a:xfrm>
            <a:off x="2915816" y="1556792"/>
            <a:ext cx="1080120" cy="504056"/>
          </a:xfrm>
          <a:prstGeom prst="rect">
            <a:avLst/>
          </a:prstGeom>
          <a:solidFill>
            <a:srgbClr val="3DB7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NZ" sz="1100" b="1" dirty="0" smtClean="0"/>
              <a:t>BRIGHT BLUE</a:t>
            </a:r>
            <a:endParaRPr lang="en-NZ" sz="1100" b="1" dirty="0"/>
          </a:p>
        </p:txBody>
      </p:sp>
      <p:sp>
        <p:nvSpPr>
          <p:cNvPr id="58" name="Rectangle 57"/>
          <p:cNvSpPr/>
          <p:nvPr/>
        </p:nvSpPr>
        <p:spPr>
          <a:xfrm>
            <a:off x="395536" y="2132856"/>
            <a:ext cx="1080120" cy="7920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NZ" sz="900" b="1" dirty="0" smtClean="0">
                <a:solidFill>
                  <a:srgbClr val="005288"/>
                </a:solidFill>
              </a:rPr>
              <a:t>SCREEN:</a:t>
            </a:r>
          </a:p>
          <a:p>
            <a:r>
              <a:rPr lang="en-NZ" sz="900" dirty="0" smtClean="0">
                <a:solidFill>
                  <a:srgbClr val="005288"/>
                </a:solidFill>
              </a:rPr>
              <a:t>R 0, G 82, B 136</a:t>
            </a:r>
          </a:p>
          <a:p>
            <a:endParaRPr lang="en-NZ" sz="900" dirty="0">
              <a:solidFill>
                <a:srgbClr val="005288"/>
              </a:solidFill>
            </a:endParaRPr>
          </a:p>
        </p:txBody>
      </p:sp>
      <p:sp>
        <p:nvSpPr>
          <p:cNvPr id="59" name="Rectangle 58"/>
          <p:cNvSpPr/>
          <p:nvPr/>
        </p:nvSpPr>
        <p:spPr>
          <a:xfrm>
            <a:off x="1619671" y="2132856"/>
            <a:ext cx="1157271" cy="7920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NZ" sz="900" b="1" dirty="0" smtClean="0">
                <a:solidFill>
                  <a:srgbClr val="005288"/>
                </a:solidFill>
              </a:rPr>
              <a:t>SCREEN:</a:t>
            </a:r>
          </a:p>
          <a:p>
            <a:r>
              <a:rPr lang="en-NZ" sz="900" dirty="0" smtClean="0">
                <a:solidFill>
                  <a:srgbClr val="005288"/>
                </a:solidFill>
              </a:rPr>
              <a:t>R 55, G 66, B 74</a:t>
            </a:r>
            <a:endParaRPr lang="en-NZ" sz="900" dirty="0">
              <a:solidFill>
                <a:srgbClr val="005288"/>
              </a:solidFill>
            </a:endParaRPr>
          </a:p>
        </p:txBody>
      </p:sp>
      <p:sp>
        <p:nvSpPr>
          <p:cNvPr id="60" name="Rectangle 59"/>
          <p:cNvSpPr/>
          <p:nvPr/>
        </p:nvSpPr>
        <p:spPr>
          <a:xfrm>
            <a:off x="2915816" y="2132856"/>
            <a:ext cx="1080120" cy="7920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NZ" sz="900" b="1" dirty="0" smtClean="0">
                <a:solidFill>
                  <a:srgbClr val="005288"/>
                </a:solidFill>
              </a:rPr>
              <a:t>SCREEN:</a:t>
            </a:r>
          </a:p>
          <a:p>
            <a:r>
              <a:rPr lang="en-NZ" sz="900" dirty="0" smtClean="0">
                <a:solidFill>
                  <a:srgbClr val="005288"/>
                </a:solidFill>
              </a:rPr>
              <a:t>R 61, G 183, B 228</a:t>
            </a:r>
            <a:endParaRPr lang="en-NZ" sz="900" dirty="0">
              <a:solidFill>
                <a:srgbClr val="005288"/>
              </a:solidFill>
            </a:endParaRPr>
          </a:p>
        </p:txBody>
      </p:sp>
      <p:sp>
        <p:nvSpPr>
          <p:cNvPr id="14" name="Rectangle 13"/>
          <p:cNvSpPr/>
          <p:nvPr/>
        </p:nvSpPr>
        <p:spPr>
          <a:xfrm>
            <a:off x="395536" y="4221686"/>
            <a:ext cx="1080120" cy="504056"/>
          </a:xfrm>
          <a:prstGeom prst="rect">
            <a:avLst/>
          </a:prstGeom>
          <a:solidFill>
            <a:srgbClr val="DE45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NZ" sz="1100" b="1" dirty="0" smtClean="0"/>
              <a:t>RUBY RED</a:t>
            </a:r>
            <a:endParaRPr lang="en-NZ" sz="1100" b="1" dirty="0"/>
          </a:p>
        </p:txBody>
      </p:sp>
      <p:sp>
        <p:nvSpPr>
          <p:cNvPr id="15" name="Rectangle 14"/>
          <p:cNvSpPr/>
          <p:nvPr/>
        </p:nvSpPr>
        <p:spPr>
          <a:xfrm>
            <a:off x="1619671" y="4221088"/>
            <a:ext cx="1157271" cy="504056"/>
          </a:xfrm>
          <a:prstGeom prst="rect">
            <a:avLst/>
          </a:prstGeom>
          <a:solidFill>
            <a:srgbClr val="FFC8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NZ" sz="1100" b="1" dirty="0" smtClean="0"/>
              <a:t>GOLD</a:t>
            </a:r>
            <a:endParaRPr lang="en-NZ" sz="1100" b="1" dirty="0"/>
          </a:p>
        </p:txBody>
      </p:sp>
      <p:sp>
        <p:nvSpPr>
          <p:cNvPr id="16" name="Rectangle 15"/>
          <p:cNvSpPr/>
          <p:nvPr/>
        </p:nvSpPr>
        <p:spPr>
          <a:xfrm>
            <a:off x="2915816" y="4221088"/>
            <a:ext cx="1080120" cy="504056"/>
          </a:xfrm>
          <a:prstGeom prst="rect">
            <a:avLst/>
          </a:prstGeom>
          <a:solidFill>
            <a:srgbClr val="008B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NZ" sz="1100" b="1" dirty="0" smtClean="0"/>
              <a:t>TEAL</a:t>
            </a:r>
            <a:endParaRPr lang="en-NZ" sz="1100" b="1" dirty="0"/>
          </a:p>
        </p:txBody>
      </p:sp>
      <p:sp>
        <p:nvSpPr>
          <p:cNvPr id="17" name="Rectangle 16"/>
          <p:cNvSpPr/>
          <p:nvPr/>
        </p:nvSpPr>
        <p:spPr>
          <a:xfrm>
            <a:off x="395536" y="4797152"/>
            <a:ext cx="1080120" cy="7200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NZ" sz="900" b="1" dirty="0" smtClean="0">
                <a:solidFill>
                  <a:srgbClr val="005288"/>
                </a:solidFill>
              </a:rPr>
              <a:t>SCREEN:</a:t>
            </a:r>
          </a:p>
          <a:p>
            <a:r>
              <a:rPr lang="en-NZ" sz="900" dirty="0" smtClean="0">
                <a:solidFill>
                  <a:srgbClr val="005288"/>
                </a:solidFill>
              </a:rPr>
              <a:t>R 22, G 69, B 97</a:t>
            </a:r>
          </a:p>
          <a:p>
            <a:endParaRPr lang="en-NZ" sz="900" dirty="0">
              <a:solidFill>
                <a:srgbClr val="005288"/>
              </a:solidFill>
            </a:endParaRPr>
          </a:p>
        </p:txBody>
      </p:sp>
      <p:sp>
        <p:nvSpPr>
          <p:cNvPr id="18" name="Rectangle 17"/>
          <p:cNvSpPr/>
          <p:nvPr/>
        </p:nvSpPr>
        <p:spPr>
          <a:xfrm>
            <a:off x="1619671" y="4797152"/>
            <a:ext cx="1157271" cy="7200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NZ" sz="900" b="1" dirty="0" smtClean="0">
                <a:solidFill>
                  <a:srgbClr val="005288"/>
                </a:solidFill>
              </a:rPr>
              <a:t>SCREEN:</a:t>
            </a:r>
          </a:p>
          <a:p>
            <a:r>
              <a:rPr lang="en-NZ" sz="900" dirty="0" smtClean="0">
                <a:solidFill>
                  <a:srgbClr val="005288"/>
                </a:solidFill>
              </a:rPr>
              <a:t>R 255, G 200, B 46</a:t>
            </a:r>
            <a:endParaRPr lang="en-NZ" sz="900" dirty="0">
              <a:solidFill>
                <a:srgbClr val="005288"/>
              </a:solidFill>
            </a:endParaRPr>
          </a:p>
        </p:txBody>
      </p:sp>
      <p:sp>
        <p:nvSpPr>
          <p:cNvPr id="19" name="Rectangle 18"/>
          <p:cNvSpPr/>
          <p:nvPr/>
        </p:nvSpPr>
        <p:spPr>
          <a:xfrm>
            <a:off x="2915816" y="4797152"/>
            <a:ext cx="1080120" cy="7200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NZ" sz="900" b="1" dirty="0" smtClean="0">
                <a:solidFill>
                  <a:srgbClr val="005288"/>
                </a:solidFill>
              </a:rPr>
              <a:t>SCREEN:</a:t>
            </a:r>
          </a:p>
          <a:p>
            <a:r>
              <a:rPr lang="en-NZ" sz="900" dirty="0" smtClean="0">
                <a:solidFill>
                  <a:srgbClr val="005288"/>
                </a:solidFill>
              </a:rPr>
              <a:t>R </a:t>
            </a:r>
            <a:r>
              <a:rPr lang="en-NZ" sz="900" dirty="0">
                <a:solidFill>
                  <a:srgbClr val="005288"/>
                </a:solidFill>
              </a:rPr>
              <a:t>0</a:t>
            </a:r>
            <a:r>
              <a:rPr lang="en-NZ" sz="900" dirty="0" smtClean="0">
                <a:solidFill>
                  <a:srgbClr val="005288"/>
                </a:solidFill>
              </a:rPr>
              <a:t>, G 139, B 149</a:t>
            </a:r>
            <a:endParaRPr lang="en-NZ" sz="900" dirty="0">
              <a:solidFill>
                <a:srgbClr val="005288"/>
              </a:solidFill>
            </a:endParaRPr>
          </a:p>
        </p:txBody>
      </p:sp>
      <p:sp>
        <p:nvSpPr>
          <p:cNvPr id="20" name="Rectangle 19"/>
          <p:cNvSpPr/>
          <p:nvPr/>
        </p:nvSpPr>
        <p:spPr>
          <a:xfrm>
            <a:off x="4139951" y="4221088"/>
            <a:ext cx="1157271" cy="504056"/>
          </a:xfrm>
          <a:prstGeom prst="rect">
            <a:avLst/>
          </a:prstGeom>
          <a:solidFill>
            <a:srgbClr val="A2A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NZ" sz="1100" b="1" dirty="0" smtClean="0"/>
              <a:t>APPLE GREEN</a:t>
            </a:r>
            <a:endParaRPr lang="en-NZ" sz="1100" b="1" dirty="0"/>
          </a:p>
        </p:txBody>
      </p:sp>
      <p:sp>
        <p:nvSpPr>
          <p:cNvPr id="21" name="Rectangle 20"/>
          <p:cNvSpPr/>
          <p:nvPr/>
        </p:nvSpPr>
        <p:spPr>
          <a:xfrm>
            <a:off x="5436096" y="4221088"/>
            <a:ext cx="1080120" cy="504056"/>
          </a:xfrm>
          <a:prstGeom prst="rect">
            <a:avLst/>
          </a:prstGeom>
          <a:solidFill>
            <a:srgbClr val="502D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NZ" sz="1100" b="1" dirty="0" smtClean="0"/>
              <a:t>RICH PURPLE</a:t>
            </a:r>
            <a:endParaRPr lang="en-NZ" sz="1100" b="1" dirty="0"/>
          </a:p>
        </p:txBody>
      </p:sp>
      <p:sp>
        <p:nvSpPr>
          <p:cNvPr id="22" name="Rectangle 21"/>
          <p:cNvSpPr/>
          <p:nvPr/>
        </p:nvSpPr>
        <p:spPr>
          <a:xfrm>
            <a:off x="4139951" y="4797152"/>
            <a:ext cx="1157271" cy="7200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NZ" sz="900" b="1" dirty="0" smtClean="0">
                <a:solidFill>
                  <a:srgbClr val="005288"/>
                </a:solidFill>
              </a:rPr>
              <a:t>SCREEN:</a:t>
            </a:r>
          </a:p>
          <a:p>
            <a:r>
              <a:rPr lang="en-NZ" sz="900" dirty="0" smtClean="0">
                <a:solidFill>
                  <a:srgbClr val="005288"/>
                </a:solidFill>
              </a:rPr>
              <a:t>R 162, G 173, B </a:t>
            </a:r>
            <a:r>
              <a:rPr lang="en-NZ" sz="900" dirty="0">
                <a:solidFill>
                  <a:srgbClr val="005288"/>
                </a:solidFill>
              </a:rPr>
              <a:t>0</a:t>
            </a:r>
          </a:p>
        </p:txBody>
      </p:sp>
      <p:sp>
        <p:nvSpPr>
          <p:cNvPr id="23" name="Rectangle 22"/>
          <p:cNvSpPr/>
          <p:nvPr/>
        </p:nvSpPr>
        <p:spPr>
          <a:xfrm>
            <a:off x="5436096" y="4797152"/>
            <a:ext cx="1080120" cy="7200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NZ" sz="900" b="1" dirty="0" smtClean="0">
                <a:solidFill>
                  <a:srgbClr val="005288"/>
                </a:solidFill>
              </a:rPr>
              <a:t>SCREEN:</a:t>
            </a:r>
          </a:p>
          <a:p>
            <a:r>
              <a:rPr lang="en-NZ" sz="900" dirty="0" smtClean="0">
                <a:solidFill>
                  <a:srgbClr val="005288"/>
                </a:solidFill>
              </a:rPr>
              <a:t>R 80, G 45, B 127</a:t>
            </a:r>
            <a:endParaRPr lang="en-NZ" sz="900" dirty="0">
              <a:solidFill>
                <a:srgbClr val="005288"/>
              </a:solidFill>
            </a:endParaRPr>
          </a:p>
        </p:txBody>
      </p:sp>
    </p:spTree>
    <p:extLst>
      <p:ext uri="{BB962C8B-B14F-4D97-AF65-F5344CB8AC3E}">
        <p14:creationId xmlns:p14="http://schemas.microsoft.com/office/powerpoint/2010/main" val="11030865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TYPOGRAPHY</a:t>
            </a:r>
            <a:endParaRPr lang="en-NZ" dirty="0"/>
          </a:p>
        </p:txBody>
      </p:sp>
      <p:sp>
        <p:nvSpPr>
          <p:cNvPr id="5" name="Footer Placeholder 4"/>
          <p:cNvSpPr>
            <a:spLocks noGrp="1"/>
          </p:cNvSpPr>
          <p:nvPr>
            <p:ph type="ftr" sz="quarter" idx="3"/>
          </p:nvPr>
        </p:nvSpPr>
        <p:spPr>
          <a:xfrm>
            <a:off x="467544" y="6453336"/>
            <a:ext cx="3240360" cy="216024"/>
          </a:xfrm>
          <a:prstGeom prst="rect">
            <a:avLst/>
          </a:prstGeom>
        </p:spPr>
        <p:txBody>
          <a:bodyPr/>
          <a:lstStyle/>
          <a:p>
            <a:r>
              <a:rPr lang="en-NZ" dirty="0" smtClean="0"/>
              <a:t>BRAND GRAPHIC IDENTITY STANDARDS – OCTOBER 2012</a:t>
            </a:r>
            <a:endParaRPr lang="en-NZ" dirty="0"/>
          </a:p>
        </p:txBody>
      </p:sp>
      <p:sp>
        <p:nvSpPr>
          <p:cNvPr id="7" name="Slide Number Placeholder 6"/>
          <p:cNvSpPr>
            <a:spLocks noGrp="1"/>
          </p:cNvSpPr>
          <p:nvPr>
            <p:ph type="sldNum" sz="quarter" idx="12"/>
          </p:nvPr>
        </p:nvSpPr>
        <p:spPr>
          <a:xfrm>
            <a:off x="5796136" y="6451686"/>
            <a:ext cx="2880320" cy="214122"/>
          </a:xfrm>
        </p:spPr>
        <p:txBody>
          <a:bodyPr/>
          <a:lstStyle/>
          <a:p>
            <a:fld id="{8692F23E-125E-464A-BD78-B219B91D51FC}" type="slidenum">
              <a:rPr lang="en-NZ" smtClean="0"/>
              <a:pPr/>
              <a:t>8</a:t>
            </a:fld>
            <a:endParaRPr lang="en-NZ" dirty="0"/>
          </a:p>
        </p:txBody>
      </p:sp>
      <p:sp>
        <p:nvSpPr>
          <p:cNvPr id="55" name="TextBox 54"/>
          <p:cNvSpPr txBox="1"/>
          <p:nvPr/>
        </p:nvSpPr>
        <p:spPr>
          <a:xfrm>
            <a:off x="4283968" y="1628800"/>
            <a:ext cx="4392488" cy="3901068"/>
          </a:xfrm>
          <a:prstGeom prst="rect">
            <a:avLst/>
          </a:prstGeom>
          <a:noFill/>
        </p:spPr>
        <p:txBody>
          <a:bodyPr wrap="square" rtlCol="0">
            <a:spAutoFit/>
          </a:bodyPr>
          <a:lstStyle/>
          <a:p>
            <a:pPr>
              <a:lnSpc>
                <a:spcPct val="150000"/>
              </a:lnSpc>
            </a:pPr>
            <a:r>
              <a:rPr lang="en-NZ" sz="1100" dirty="0" smtClean="0"/>
              <a:t>Typographic consistency is a major asset of any branding program.  </a:t>
            </a:r>
          </a:p>
          <a:p>
            <a:pPr>
              <a:lnSpc>
                <a:spcPct val="150000"/>
              </a:lnSpc>
            </a:pPr>
            <a:endParaRPr lang="en-NZ" sz="1100" dirty="0" smtClean="0"/>
          </a:p>
          <a:p>
            <a:pPr>
              <a:lnSpc>
                <a:spcPct val="150000"/>
              </a:lnSpc>
            </a:pPr>
            <a:r>
              <a:rPr lang="en-NZ" sz="1100" dirty="0" smtClean="0"/>
              <a:t>The FMS logo uses two typefaces, Trajan Pro Bold and </a:t>
            </a:r>
            <a:r>
              <a:rPr lang="en-NZ" sz="1100" dirty="0" err="1" smtClean="0"/>
              <a:t>Futura</a:t>
            </a:r>
            <a:r>
              <a:rPr lang="en-NZ" sz="1100" dirty="0" smtClean="0"/>
              <a:t>.</a:t>
            </a:r>
          </a:p>
          <a:p>
            <a:pPr>
              <a:lnSpc>
                <a:spcPct val="150000"/>
              </a:lnSpc>
            </a:pPr>
            <a:endParaRPr lang="en-NZ" sz="1100" dirty="0" smtClean="0"/>
          </a:p>
          <a:p>
            <a:pPr>
              <a:lnSpc>
                <a:spcPct val="150000"/>
              </a:lnSpc>
            </a:pPr>
            <a:r>
              <a:rPr lang="en-NZ" sz="1100" dirty="0" smtClean="0"/>
              <a:t>Calibri is the </a:t>
            </a:r>
            <a:r>
              <a:rPr lang="en-NZ" sz="1100" b="1" dirty="0" smtClean="0"/>
              <a:t>primary font </a:t>
            </a:r>
            <a:r>
              <a:rPr lang="en-NZ" sz="1100" dirty="0" smtClean="0"/>
              <a:t>for FMS.  It is a true type font that is default in Microsoft Office 2010.  </a:t>
            </a:r>
          </a:p>
          <a:p>
            <a:pPr>
              <a:lnSpc>
                <a:spcPct val="150000"/>
              </a:lnSpc>
            </a:pPr>
            <a:endParaRPr lang="en-NZ" sz="1100" dirty="0"/>
          </a:p>
          <a:p>
            <a:pPr>
              <a:lnSpc>
                <a:spcPct val="150000"/>
              </a:lnSpc>
            </a:pPr>
            <a:r>
              <a:rPr lang="en-NZ" sz="1100" dirty="0" smtClean="0"/>
              <a:t>Calibri Bold should be used for top level information and Calibri Regular for secondary level.</a:t>
            </a:r>
          </a:p>
          <a:p>
            <a:pPr>
              <a:lnSpc>
                <a:spcPct val="150000"/>
              </a:lnSpc>
            </a:pPr>
            <a:endParaRPr lang="en-NZ" sz="1100" dirty="0"/>
          </a:p>
          <a:p>
            <a:pPr>
              <a:lnSpc>
                <a:spcPct val="150000"/>
              </a:lnSpc>
            </a:pPr>
            <a:r>
              <a:rPr lang="en-NZ" sz="1100" dirty="0"/>
              <a:t>Headings and large font are to be set in </a:t>
            </a:r>
            <a:r>
              <a:rPr lang="en-NZ" sz="1100" b="1" dirty="0" smtClean="0"/>
              <a:t>Calibri Headings</a:t>
            </a:r>
            <a:r>
              <a:rPr lang="en-NZ" sz="1100" dirty="0" smtClean="0"/>
              <a:t>.</a:t>
            </a:r>
          </a:p>
          <a:p>
            <a:pPr>
              <a:lnSpc>
                <a:spcPct val="150000"/>
              </a:lnSpc>
            </a:pPr>
            <a:endParaRPr lang="en-NZ" sz="1100" dirty="0"/>
          </a:p>
          <a:p>
            <a:pPr>
              <a:lnSpc>
                <a:spcPct val="150000"/>
              </a:lnSpc>
            </a:pPr>
            <a:r>
              <a:rPr lang="en-NZ" sz="1100" dirty="0" smtClean="0"/>
              <a:t>Arial is the alternative font for FMS and should be used in special cases where Calibri cannot be easily used such as core systems driven correspondence and documents.</a:t>
            </a:r>
          </a:p>
        </p:txBody>
      </p:sp>
      <p:sp>
        <p:nvSpPr>
          <p:cNvPr id="15" name="TextBox 14"/>
          <p:cNvSpPr txBox="1"/>
          <p:nvPr/>
        </p:nvSpPr>
        <p:spPr>
          <a:xfrm>
            <a:off x="827584" y="1700808"/>
            <a:ext cx="3240360" cy="3647152"/>
          </a:xfrm>
          <a:prstGeom prst="rect">
            <a:avLst/>
          </a:prstGeom>
          <a:noFill/>
        </p:spPr>
        <p:txBody>
          <a:bodyPr wrap="square" rtlCol="0">
            <a:spAutoFit/>
          </a:bodyPr>
          <a:lstStyle/>
          <a:p>
            <a:pPr>
              <a:lnSpc>
                <a:spcPct val="150000"/>
              </a:lnSpc>
            </a:pPr>
            <a:r>
              <a:rPr lang="en-NZ" sz="1100" dirty="0" smtClean="0"/>
              <a:t>Calibri Body</a:t>
            </a:r>
          </a:p>
          <a:p>
            <a:pPr>
              <a:lnSpc>
                <a:spcPct val="150000"/>
              </a:lnSpc>
            </a:pPr>
            <a:r>
              <a:rPr lang="en-NZ" sz="1100" dirty="0" smtClean="0"/>
              <a:t>ABCDEFGHIJKLMNOPGRSTUVWXYZ</a:t>
            </a:r>
            <a:endParaRPr lang="en-NZ" sz="1100" dirty="0"/>
          </a:p>
          <a:p>
            <a:pPr>
              <a:lnSpc>
                <a:spcPct val="150000"/>
              </a:lnSpc>
            </a:pPr>
            <a:r>
              <a:rPr lang="en-NZ" sz="1100" dirty="0" err="1"/>
              <a:t>abcdefghijklmnopqrstuvwxyz</a:t>
            </a:r>
            <a:endParaRPr lang="en-NZ" sz="1100" dirty="0"/>
          </a:p>
          <a:p>
            <a:pPr>
              <a:lnSpc>
                <a:spcPct val="150000"/>
              </a:lnSpc>
            </a:pPr>
            <a:r>
              <a:rPr lang="en-NZ" sz="1100" dirty="0"/>
              <a:t>1234567890!@#$%^^&amp;*()</a:t>
            </a:r>
          </a:p>
          <a:p>
            <a:pPr>
              <a:lnSpc>
                <a:spcPct val="150000"/>
              </a:lnSpc>
            </a:pPr>
            <a:endParaRPr lang="en-NZ" sz="1100" dirty="0" smtClean="0">
              <a:latin typeface="Franklin Gothic Demi" pitchFamily="34" charset="0"/>
            </a:endParaRPr>
          </a:p>
          <a:p>
            <a:pPr>
              <a:lnSpc>
                <a:spcPct val="150000"/>
              </a:lnSpc>
            </a:pPr>
            <a:r>
              <a:rPr lang="en-NZ" sz="1100" b="1" dirty="0" smtClean="0">
                <a:latin typeface="+mj-lt"/>
              </a:rPr>
              <a:t>Calibri Headings</a:t>
            </a:r>
          </a:p>
          <a:p>
            <a:pPr>
              <a:lnSpc>
                <a:spcPct val="150000"/>
              </a:lnSpc>
            </a:pPr>
            <a:r>
              <a:rPr lang="en-NZ" sz="1100" b="1" dirty="0" smtClean="0">
                <a:latin typeface="+mj-lt"/>
              </a:rPr>
              <a:t>ABCDEFGHIJKLMNOPGRSTUVWXYZ</a:t>
            </a:r>
            <a:endParaRPr lang="en-NZ" sz="1100" b="1" dirty="0">
              <a:latin typeface="+mj-lt"/>
            </a:endParaRPr>
          </a:p>
          <a:p>
            <a:pPr>
              <a:lnSpc>
                <a:spcPct val="150000"/>
              </a:lnSpc>
            </a:pPr>
            <a:r>
              <a:rPr lang="en-NZ" sz="1100" b="1" dirty="0" err="1">
                <a:latin typeface="+mj-lt"/>
              </a:rPr>
              <a:t>abcdefghijklmnopqrstuvwxyz</a:t>
            </a:r>
            <a:endParaRPr lang="en-NZ" sz="1100" b="1" dirty="0">
              <a:latin typeface="+mj-lt"/>
            </a:endParaRPr>
          </a:p>
          <a:p>
            <a:pPr>
              <a:lnSpc>
                <a:spcPct val="150000"/>
              </a:lnSpc>
            </a:pPr>
            <a:r>
              <a:rPr lang="en-NZ" sz="1100" b="1" dirty="0">
                <a:latin typeface="+mj-lt"/>
              </a:rPr>
              <a:t>1234567890!@#$%^^&amp;*()</a:t>
            </a:r>
          </a:p>
          <a:p>
            <a:pPr>
              <a:lnSpc>
                <a:spcPct val="150000"/>
              </a:lnSpc>
            </a:pPr>
            <a:endParaRPr lang="en-NZ" sz="1100" dirty="0" smtClean="0">
              <a:latin typeface="Franklin Gothic Demi" pitchFamily="34" charset="0"/>
            </a:endParaRPr>
          </a:p>
          <a:p>
            <a:pPr>
              <a:lnSpc>
                <a:spcPct val="150000"/>
              </a:lnSpc>
            </a:pPr>
            <a:r>
              <a:rPr lang="en-NZ" sz="1100" dirty="0" smtClean="0">
                <a:latin typeface="Arial" pitchFamily="34" charset="0"/>
                <a:cs typeface="Arial" pitchFamily="34" charset="0"/>
              </a:rPr>
              <a:t>Arial</a:t>
            </a:r>
          </a:p>
          <a:p>
            <a:pPr>
              <a:lnSpc>
                <a:spcPct val="150000"/>
              </a:lnSpc>
            </a:pPr>
            <a:r>
              <a:rPr lang="en-NZ" sz="1100" dirty="0" smtClean="0">
                <a:latin typeface="Arial" pitchFamily="34" charset="0"/>
                <a:cs typeface="Arial" pitchFamily="34" charset="0"/>
              </a:rPr>
              <a:t>ABCDEFGHIJKLMNOPGRSTUVWXYZ</a:t>
            </a:r>
            <a:endParaRPr lang="en-NZ" sz="1100" dirty="0">
              <a:latin typeface="Arial" pitchFamily="34" charset="0"/>
              <a:cs typeface="Arial" pitchFamily="34" charset="0"/>
            </a:endParaRPr>
          </a:p>
          <a:p>
            <a:pPr>
              <a:lnSpc>
                <a:spcPct val="150000"/>
              </a:lnSpc>
            </a:pPr>
            <a:r>
              <a:rPr lang="en-NZ" sz="1100" dirty="0" err="1">
                <a:latin typeface="Arial" pitchFamily="34" charset="0"/>
                <a:cs typeface="Arial" pitchFamily="34" charset="0"/>
              </a:rPr>
              <a:t>abcdefghijklmnopqrstuvwxyz</a:t>
            </a:r>
            <a:endParaRPr lang="en-NZ" sz="1100" dirty="0">
              <a:latin typeface="Arial" pitchFamily="34" charset="0"/>
              <a:cs typeface="Arial" pitchFamily="34" charset="0"/>
            </a:endParaRPr>
          </a:p>
          <a:p>
            <a:pPr>
              <a:lnSpc>
                <a:spcPct val="150000"/>
              </a:lnSpc>
            </a:pPr>
            <a:r>
              <a:rPr lang="en-NZ" sz="1100" dirty="0">
                <a:latin typeface="Arial" pitchFamily="34" charset="0"/>
                <a:cs typeface="Arial" pitchFamily="34" charset="0"/>
              </a:rPr>
              <a:t>1234567890</a:t>
            </a:r>
            <a:r>
              <a:rPr lang="en-NZ" sz="1100" dirty="0" smtClean="0">
                <a:latin typeface="Arial" pitchFamily="34" charset="0"/>
                <a:cs typeface="Arial" pitchFamily="34" charset="0"/>
              </a:rPr>
              <a:t>!@#$%^^&amp;*()</a:t>
            </a:r>
            <a:endParaRPr lang="en-NZ" sz="1100" dirty="0">
              <a:latin typeface="Arial" pitchFamily="34" charset="0"/>
              <a:cs typeface="Arial" pitchFamily="34" charset="0"/>
            </a:endParaRPr>
          </a:p>
        </p:txBody>
      </p:sp>
    </p:spTree>
    <p:extLst>
      <p:ext uri="{BB962C8B-B14F-4D97-AF65-F5344CB8AC3E}">
        <p14:creationId xmlns:p14="http://schemas.microsoft.com/office/powerpoint/2010/main" val="39704281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BUSINESS CARDS AND EMAIL SIGNATURES</a:t>
            </a:r>
            <a:endParaRPr lang="en-NZ" dirty="0"/>
          </a:p>
        </p:txBody>
      </p:sp>
      <p:sp>
        <p:nvSpPr>
          <p:cNvPr id="5" name="Footer Placeholder 4"/>
          <p:cNvSpPr>
            <a:spLocks noGrp="1"/>
          </p:cNvSpPr>
          <p:nvPr>
            <p:ph type="ftr" sz="quarter" idx="3"/>
          </p:nvPr>
        </p:nvSpPr>
        <p:spPr>
          <a:xfrm>
            <a:off x="467544" y="6453336"/>
            <a:ext cx="3240360" cy="216024"/>
          </a:xfrm>
          <a:prstGeom prst="rect">
            <a:avLst/>
          </a:prstGeom>
        </p:spPr>
        <p:txBody>
          <a:bodyPr/>
          <a:lstStyle/>
          <a:p>
            <a:r>
              <a:rPr lang="en-NZ" dirty="0" smtClean="0"/>
              <a:t>BRAND GRAPHIC IDENTITY STANDARDS – OCTOBER 2012</a:t>
            </a:r>
            <a:endParaRPr lang="en-NZ" dirty="0"/>
          </a:p>
        </p:txBody>
      </p:sp>
      <p:sp>
        <p:nvSpPr>
          <p:cNvPr id="7" name="Slide Number Placeholder 6"/>
          <p:cNvSpPr>
            <a:spLocks noGrp="1"/>
          </p:cNvSpPr>
          <p:nvPr>
            <p:ph type="sldNum" sz="quarter" idx="12"/>
          </p:nvPr>
        </p:nvSpPr>
        <p:spPr>
          <a:xfrm>
            <a:off x="5796136" y="6451686"/>
            <a:ext cx="2880320" cy="214122"/>
          </a:xfrm>
        </p:spPr>
        <p:txBody>
          <a:bodyPr/>
          <a:lstStyle/>
          <a:p>
            <a:fld id="{8692F23E-125E-464A-BD78-B219B91D51FC}" type="slidenum">
              <a:rPr lang="en-NZ" smtClean="0"/>
              <a:pPr/>
              <a:t>9</a:t>
            </a:fld>
            <a:endParaRPr lang="en-NZ" dirty="0"/>
          </a:p>
        </p:txBody>
      </p:sp>
      <p:sp>
        <p:nvSpPr>
          <p:cNvPr id="8" name="TextBox 7"/>
          <p:cNvSpPr txBox="1"/>
          <p:nvPr/>
        </p:nvSpPr>
        <p:spPr>
          <a:xfrm>
            <a:off x="4283968" y="980728"/>
            <a:ext cx="4392488" cy="2062103"/>
          </a:xfrm>
          <a:prstGeom prst="rect">
            <a:avLst/>
          </a:prstGeom>
          <a:noFill/>
        </p:spPr>
        <p:txBody>
          <a:bodyPr wrap="square" rtlCol="0">
            <a:spAutoFit/>
          </a:bodyPr>
          <a:lstStyle/>
          <a:p>
            <a:pPr>
              <a:lnSpc>
                <a:spcPct val="150000"/>
              </a:lnSpc>
            </a:pPr>
            <a:r>
              <a:rPr lang="en-NZ" sz="1200" b="1" dirty="0" smtClean="0">
                <a:solidFill>
                  <a:srgbClr val="005288"/>
                </a:solidFill>
              </a:rPr>
              <a:t>BUSINESS CARDS</a:t>
            </a:r>
          </a:p>
          <a:p>
            <a:endParaRPr lang="en-NZ" sz="1100" dirty="0" smtClean="0"/>
          </a:p>
          <a:p>
            <a:pPr>
              <a:lnSpc>
                <a:spcPct val="150000"/>
              </a:lnSpc>
            </a:pPr>
            <a:r>
              <a:rPr lang="en-NZ" sz="1100" dirty="0" smtClean="0"/>
              <a:t>The FMS business cards include both the FMS logo and also reference FMS as a member of FAF International.  </a:t>
            </a:r>
          </a:p>
          <a:p>
            <a:pPr>
              <a:lnSpc>
                <a:spcPct val="150000"/>
              </a:lnSpc>
            </a:pPr>
            <a:endParaRPr lang="en-NZ" sz="1100" dirty="0" smtClean="0"/>
          </a:p>
          <a:p>
            <a:pPr>
              <a:lnSpc>
                <a:spcPct val="150000"/>
              </a:lnSpc>
            </a:pPr>
            <a:r>
              <a:rPr lang="en-NZ" sz="1100" dirty="0" smtClean="0"/>
              <a:t>Full-size layout is displayed opposite.  Note:  Colour on final cards will be in line with colour palette.</a:t>
            </a:r>
            <a:endParaRPr lang="en-NZ" sz="1100" dirty="0"/>
          </a:p>
          <a:p>
            <a:pPr>
              <a:lnSpc>
                <a:spcPct val="150000"/>
              </a:lnSpc>
            </a:pPr>
            <a:endParaRPr lang="en-NZ" sz="1100" dirty="0" smtClean="0"/>
          </a:p>
        </p:txBody>
      </p:sp>
      <p:sp>
        <p:nvSpPr>
          <p:cNvPr id="9" name="TextBox 8"/>
          <p:cNvSpPr txBox="1"/>
          <p:nvPr/>
        </p:nvSpPr>
        <p:spPr>
          <a:xfrm>
            <a:off x="4283968" y="2890242"/>
            <a:ext cx="4464496" cy="3347070"/>
          </a:xfrm>
          <a:prstGeom prst="rect">
            <a:avLst/>
          </a:prstGeom>
          <a:noFill/>
        </p:spPr>
        <p:txBody>
          <a:bodyPr wrap="square" rtlCol="0">
            <a:spAutoFit/>
          </a:bodyPr>
          <a:lstStyle/>
          <a:p>
            <a:pPr>
              <a:lnSpc>
                <a:spcPct val="150000"/>
              </a:lnSpc>
            </a:pPr>
            <a:r>
              <a:rPr lang="en-NZ" sz="1200" b="1" dirty="0" smtClean="0">
                <a:solidFill>
                  <a:srgbClr val="005288"/>
                </a:solidFill>
              </a:rPr>
              <a:t>EMAIL SIGNATURE</a:t>
            </a:r>
          </a:p>
          <a:p>
            <a:endParaRPr lang="en-NZ" sz="1100" dirty="0" smtClean="0"/>
          </a:p>
          <a:p>
            <a:pPr>
              <a:lnSpc>
                <a:spcPct val="150000"/>
              </a:lnSpc>
            </a:pPr>
            <a:r>
              <a:rPr lang="en-NZ" sz="1100" dirty="0" smtClean="0"/>
              <a:t>All email signatures are to be in the format supplied and cannot be altered with the exception of contact details.</a:t>
            </a:r>
          </a:p>
          <a:p>
            <a:pPr>
              <a:lnSpc>
                <a:spcPct val="150000"/>
              </a:lnSpc>
            </a:pPr>
            <a:r>
              <a:rPr lang="en-NZ" sz="1100" dirty="0" smtClean="0"/>
              <a:t>Name, title and company – Calibri Bold 11pt, Deep Blue</a:t>
            </a:r>
          </a:p>
          <a:p>
            <a:pPr>
              <a:lnSpc>
                <a:spcPct val="150000"/>
              </a:lnSpc>
            </a:pPr>
            <a:r>
              <a:rPr lang="en-NZ" sz="1100" dirty="0" smtClean="0"/>
              <a:t>Contact details – Calibri Regular 9pt, Cool Grey</a:t>
            </a:r>
          </a:p>
          <a:p>
            <a:pPr>
              <a:lnSpc>
                <a:spcPct val="150000"/>
              </a:lnSpc>
            </a:pPr>
            <a:r>
              <a:rPr lang="en-NZ" sz="1100" dirty="0" smtClean="0"/>
              <a:t>Signature example below:</a:t>
            </a:r>
          </a:p>
          <a:p>
            <a:endParaRPr lang="en-US" sz="1100" dirty="0" smtClean="0"/>
          </a:p>
          <a:p>
            <a:r>
              <a:rPr lang="en-US" sz="1100" b="1" dirty="0" smtClean="0">
                <a:solidFill>
                  <a:srgbClr val="005288"/>
                </a:solidFill>
              </a:rPr>
              <a:t>Chris </a:t>
            </a:r>
            <a:r>
              <a:rPr lang="en-US" sz="1100" b="1" dirty="0">
                <a:solidFill>
                  <a:srgbClr val="005288"/>
                </a:solidFill>
              </a:rPr>
              <a:t>Barry</a:t>
            </a:r>
            <a:endParaRPr lang="en-NZ" sz="1100" b="1" dirty="0">
              <a:solidFill>
                <a:srgbClr val="005288"/>
              </a:solidFill>
            </a:endParaRPr>
          </a:p>
          <a:p>
            <a:r>
              <a:rPr lang="en-US" sz="1100" b="1" dirty="0">
                <a:solidFill>
                  <a:srgbClr val="005288"/>
                </a:solidFill>
              </a:rPr>
              <a:t>Chief Executive Officer</a:t>
            </a:r>
            <a:endParaRPr lang="en-NZ" sz="1100" b="1" dirty="0">
              <a:solidFill>
                <a:srgbClr val="005288"/>
              </a:solidFill>
            </a:endParaRPr>
          </a:p>
          <a:p>
            <a:r>
              <a:rPr lang="en-US" sz="1100" b="1" dirty="0" smtClean="0">
                <a:solidFill>
                  <a:srgbClr val="005288"/>
                </a:solidFill>
              </a:rPr>
              <a:t>First Mortgage Services</a:t>
            </a:r>
            <a:endParaRPr lang="en-NZ" sz="1100" b="1" dirty="0">
              <a:solidFill>
                <a:srgbClr val="005288"/>
              </a:solidFill>
            </a:endParaRPr>
          </a:p>
          <a:p>
            <a:r>
              <a:rPr lang="en-US" sz="1100" dirty="0"/>
              <a:t> </a:t>
            </a:r>
            <a:endParaRPr lang="en-NZ" sz="1100" dirty="0"/>
          </a:p>
          <a:p>
            <a:r>
              <a:rPr lang="en-US" sz="900" dirty="0">
                <a:latin typeface="+mj-lt"/>
              </a:rPr>
              <a:t>Level 7, 115 Pitt Street, Sydney NSW 2000</a:t>
            </a:r>
            <a:endParaRPr lang="en-NZ" sz="900" dirty="0">
              <a:latin typeface="+mj-lt"/>
            </a:endParaRPr>
          </a:p>
          <a:p>
            <a:r>
              <a:rPr lang="en-US" sz="900" dirty="0">
                <a:latin typeface="+mj-lt"/>
              </a:rPr>
              <a:t>Locked Bag 3009, Australia Square, NSW 1215</a:t>
            </a:r>
            <a:endParaRPr lang="en-NZ" sz="900" dirty="0">
              <a:latin typeface="+mj-lt"/>
            </a:endParaRPr>
          </a:p>
          <a:p>
            <a:r>
              <a:rPr lang="en-US" sz="900" dirty="0">
                <a:latin typeface="+mj-lt"/>
              </a:rPr>
              <a:t>T:     +61 2 9229 3831</a:t>
            </a:r>
            <a:endParaRPr lang="en-NZ" sz="900" dirty="0">
              <a:latin typeface="+mj-lt"/>
            </a:endParaRPr>
          </a:p>
          <a:p>
            <a:r>
              <a:rPr lang="en-US" sz="900" dirty="0">
                <a:latin typeface="+mj-lt"/>
              </a:rPr>
              <a:t>M:   +61 405 282 208</a:t>
            </a:r>
            <a:endParaRPr lang="en-NZ" sz="900" dirty="0">
              <a:latin typeface="+mj-lt"/>
            </a:endParaRPr>
          </a:p>
          <a:p>
            <a:r>
              <a:rPr lang="en-US" sz="900" dirty="0">
                <a:latin typeface="+mj-lt"/>
              </a:rPr>
              <a:t>E:     </a:t>
            </a:r>
            <a:r>
              <a:rPr lang="en-US" sz="900" dirty="0" smtClean="0">
                <a:latin typeface="+mj-lt"/>
              </a:rPr>
              <a:t>chris.barry@au.firstms.com</a:t>
            </a:r>
            <a:endParaRPr lang="en-NZ" sz="900" dirty="0">
              <a:latin typeface="+mj-lt"/>
            </a:endParaRPr>
          </a:p>
        </p:txBody>
      </p:sp>
      <p:pic>
        <p:nvPicPr>
          <p:cNvPr id="11" name="Picture 10"/>
          <p:cNvPicPr/>
          <p:nvPr/>
        </p:nvPicPr>
        <p:blipFill rotWithShape="1">
          <a:blip r:embed="rId2"/>
          <a:srcRect l="11469" t="15425" r="9408" b="8245"/>
          <a:stretch/>
        </p:blipFill>
        <p:spPr bwMode="auto">
          <a:xfrm>
            <a:off x="465147" y="1057497"/>
            <a:ext cx="3314765" cy="1939456"/>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64128136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1222</TotalTime>
  <Words>1542</Words>
  <Application>Microsoft Office PowerPoint</Application>
  <PresentationFormat>On-screen Show (4:3)</PresentationFormat>
  <Paragraphs>212</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BRAND GRAPHIC IDENTITY STANDARDS</vt:lpstr>
      <vt:lpstr>TABLE OF CONTENTS</vt:lpstr>
      <vt:lpstr>INTRODUCTION</vt:lpstr>
      <vt:lpstr>OUR NAME AND BRAND IDENTIFIER</vt:lpstr>
      <vt:lpstr>OUR TAGLINE</vt:lpstr>
      <vt:lpstr>COLOUR OPTIONS – APPROVED LOGO</vt:lpstr>
      <vt:lpstr>EXTENDED COLOUR PALETTE</vt:lpstr>
      <vt:lpstr>TYPOGRAPHY</vt:lpstr>
      <vt:lpstr>BUSINESS CARDS AND EMAIL SIGNATURES</vt:lpstr>
      <vt:lpstr>LETTERHEAD</vt:lpstr>
      <vt:lpstr>FACSIMILE</vt:lpstr>
      <vt:lpstr>PRESENTATION TEMPLATES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cyb</dc:creator>
  <cp:lastModifiedBy>Krystle Bischkopf</cp:lastModifiedBy>
  <cp:revision>77</cp:revision>
  <cp:lastPrinted>2012-10-15T01:47:46Z</cp:lastPrinted>
  <dcterms:created xsi:type="dcterms:W3CDTF">2012-09-14T23:58:58Z</dcterms:created>
  <dcterms:modified xsi:type="dcterms:W3CDTF">2013-02-04T01:07:15Z</dcterms:modified>
</cp:coreProperties>
</file>